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79" r:id="rId20"/>
    <p:sldId id="2580" r:id="rId21"/>
    <p:sldId id="2581" r:id="rId22"/>
    <p:sldId id="2582" r:id="rId23"/>
    <p:sldId id="2583" r:id="rId24"/>
    <p:sldId id="2584" r:id="rId25"/>
    <p:sldId id="2585" r:id="rId26"/>
    <p:sldId id="2586" r:id="rId27"/>
    <p:sldId id="2587" r:id="rId28"/>
    <p:sldId id="2588" r:id="rId29"/>
    <p:sldId id="2589" r:id="rId30"/>
    <p:sldId id="2590"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ssential Information Gathering for Client-Specific Application Design" id="{5C54D688-684F-4AD4-9A8A-FC7FEAE4A140}">
          <p14:sldIdLst>
            <p14:sldId id="2561"/>
            <p14:sldId id="2562"/>
          </p14:sldIdLst>
        </p14:section>
        <p14:section name="User Authentication and Authorization" id="{76CA7DA1-AA46-4641-9448-53D9B2C4E729}">
          <p14:sldIdLst>
            <p14:sldId id="2563"/>
            <p14:sldId id="2564"/>
            <p14:sldId id="2565"/>
          </p14:sldIdLst>
        </p14:section>
        <p14:section name="Compliance and Security" id="{F9E198B6-77FF-45FD-8921-D0D24B977149}">
          <p14:sldIdLst>
            <p14:sldId id="2566"/>
            <p14:sldId id="2567"/>
            <p14:sldId id="2568"/>
          </p14:sldIdLst>
        </p14:section>
        <p14:section name="Technology Stack Preferences" id="{9FE23252-F2EC-4384-83E5-4530795A183D}">
          <p14:sldIdLst>
            <p14:sldId id="2569"/>
            <p14:sldId id="2570"/>
            <p14:sldId id="2571"/>
          </p14:sldIdLst>
        </p14:section>
        <p14:section name="User Experience and Interface" id="{D2CBEC46-4A01-4593-8938-9B5EF9E080F7}">
          <p14:sldIdLst>
            <p14:sldId id="2572"/>
            <p14:sldId id="2573"/>
            <p14:sldId id="2574"/>
          </p14:sldIdLst>
        </p14:section>
        <p14:section name="Performance and Scalability" id="{2BBBEEFB-A34A-467C-8FD6-4AE6F38B9D5D}">
          <p14:sldIdLst>
            <p14:sldId id="2575"/>
            <p14:sldId id="2576"/>
            <p14:sldId id="2577"/>
          </p14:sldIdLst>
        </p14:section>
        <p14:section name="Deployment and DevOps" id="{1ECE98CA-A477-41CF-A7F0-D2D7D7B42BAC}">
          <p14:sldIdLst>
            <p14:sldId id="2578"/>
            <p14:sldId id="2579"/>
            <p14:sldId id="2580"/>
          </p14:sldIdLst>
        </p14:section>
        <p14:section name="Third-Party Integrations and APIs" id="{6CF77C08-68BE-4C5B-AB2C-276DD453C630}">
          <p14:sldIdLst>
            <p14:sldId id="2581"/>
            <p14:sldId id="2582"/>
            <p14:sldId id="2583"/>
          </p14:sldIdLst>
        </p14:section>
        <p14:section name="Monitoring and Maintenance" id="{B5DDCF04-8F54-4DF9-AFC6-E01D26466869}">
          <p14:sldIdLst>
            <p14:sldId id="2584"/>
            <p14:sldId id="2585"/>
            <p14:sldId id="2586"/>
          </p14:sldIdLst>
        </p14:section>
        <p14:section name="Analytics and Reporting" id="{78CE9790-CD47-4364-B1FA-B1DD0250ACF1}">
          <p14:sldIdLst>
            <p14:sldId id="2587"/>
            <p14:sldId id="2588"/>
            <p14:sldId id="2589"/>
          </p14:sldIdLst>
        </p14:section>
        <p14:section name="Conclusion" id="{7529F39B-12E2-4D61-9A57-9CC87D1F86F1}">
          <p14:sldIdLst>
            <p14:sldId id="259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4995" autoAdjust="0"/>
    <p:restoredTop sz="94660"/>
  </p:normalViewPr>
  <p:slideViewPr>
    <p:cSldViewPr snapToGrid="0">
      <p:cViewPr varScale="1">
        <p:scale>
          <a:sx n="97" d="100"/>
          <a:sy n="97" d="100"/>
        </p:scale>
        <p:origin x="1110" y="30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jpeg"/></Relationships>
</file>

<file path=ppt/diagrams/_rels/data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diagrams/_rels/data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image" Target="../media/image24.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jpeg"/></Relationships>
</file>

<file path=ppt/diagrams/_rels/drawing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diagrams/_rels/drawing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image" Target="../media/image24.jpe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504009-007F-491A-95C1-1C77C004136E}" type="doc">
      <dgm:prSet loTypeId="urn:microsoft.com/office/officeart/2024/3/layout/verticalVisualTextBlock1" loCatId="Picture" qsTypeId="urn:microsoft.com/office/officeart/2005/8/quickstyle/simple4" qsCatId="simple" csTypeId="urn:microsoft.com/office/officeart/2005/8/colors/accent0_3" csCatId="mainScheme" phldr="1"/>
      <dgm:spPr/>
      <dgm:t>
        <a:bodyPr/>
        <a:lstStyle/>
        <a:p>
          <a:endParaRPr lang="en-US"/>
        </a:p>
      </dgm:t>
    </dgm:pt>
    <dgm:pt modelId="{C4D15A8C-36B6-4032-86A3-2CE88F82918F}">
      <dgm:prSet/>
      <dgm:spPr/>
      <dgm:t>
        <a:bodyPr/>
        <a:lstStyle/>
        <a:p>
          <a:pPr>
            <a:lnSpc>
              <a:spcPct val="100000"/>
            </a:lnSpc>
            <a:defRPr b="1"/>
          </a:pPr>
          <a:r>
            <a:rPr lang="en-US"/>
            <a:t>Importance of Localization</a:t>
          </a:r>
        </a:p>
      </dgm:t>
    </dgm:pt>
    <dgm:pt modelId="{6A5C2AF5-D495-4F8E-8AC5-F4BAAAADB406}" type="parTrans" cxnId="{DB110473-8913-42E9-9A73-8FD1DE33E739}">
      <dgm:prSet/>
      <dgm:spPr/>
      <dgm:t>
        <a:bodyPr/>
        <a:lstStyle/>
        <a:p>
          <a:endParaRPr lang="en-US"/>
        </a:p>
      </dgm:t>
    </dgm:pt>
    <dgm:pt modelId="{42209ECB-7189-46B6-BFAC-5099C14F5805}" type="sibTrans" cxnId="{DB110473-8913-42E9-9A73-8FD1DE33E739}">
      <dgm:prSet/>
      <dgm:spPr/>
      <dgm:t>
        <a:bodyPr/>
        <a:lstStyle/>
        <a:p>
          <a:pPr>
            <a:lnSpc>
              <a:spcPct val="100000"/>
            </a:lnSpc>
            <a:defRPr b="1"/>
          </a:pPr>
          <a:endParaRPr lang="en-US"/>
        </a:p>
      </dgm:t>
    </dgm:pt>
    <dgm:pt modelId="{013C6DE0-6CC3-4FD0-8B36-77734FC4D544}">
      <dgm:prSet/>
      <dgm:spPr/>
      <dgm:t>
        <a:bodyPr/>
        <a:lstStyle/>
        <a:p>
          <a:pPr>
            <a:lnSpc>
              <a:spcPct val="100000"/>
            </a:lnSpc>
          </a:pPr>
          <a:r>
            <a:rPr lang="en-US"/>
            <a:t>Localization allows applications to cater to different cultural contexts, enhancing user experience and engagement.</a:t>
          </a:r>
        </a:p>
      </dgm:t>
    </dgm:pt>
    <dgm:pt modelId="{3AF89976-DBA3-4EDA-876A-1F8BD0607A48}" type="parTrans" cxnId="{98D4C180-F9E3-4DE6-9E24-A97F59C3274A}">
      <dgm:prSet/>
      <dgm:spPr/>
      <dgm:t>
        <a:bodyPr/>
        <a:lstStyle/>
        <a:p>
          <a:endParaRPr lang="en-US"/>
        </a:p>
      </dgm:t>
    </dgm:pt>
    <dgm:pt modelId="{CE1DA048-B82E-4C7E-9B2D-964372EBF823}" type="sibTrans" cxnId="{98D4C180-F9E3-4DE6-9E24-A97F59C3274A}">
      <dgm:prSet/>
      <dgm:spPr/>
      <dgm:t>
        <a:bodyPr/>
        <a:lstStyle/>
        <a:p>
          <a:endParaRPr lang="en-US"/>
        </a:p>
      </dgm:t>
    </dgm:pt>
    <dgm:pt modelId="{29B5C302-A7A0-4F58-8E47-34FC2C4DA234}">
      <dgm:prSet/>
      <dgm:spPr/>
      <dgm:t>
        <a:bodyPr/>
        <a:lstStyle/>
        <a:p>
          <a:pPr>
            <a:lnSpc>
              <a:spcPct val="100000"/>
            </a:lnSpc>
            <a:defRPr b="1"/>
          </a:pPr>
          <a:r>
            <a:rPr lang="en-US"/>
            <a:t>Wider Audience Reach</a:t>
          </a:r>
        </a:p>
      </dgm:t>
    </dgm:pt>
    <dgm:pt modelId="{7232FD49-87BA-4D9F-9B39-224AE0680696}" type="parTrans" cxnId="{C537FA8F-394B-4715-9A98-2EF1011D5EDE}">
      <dgm:prSet/>
      <dgm:spPr/>
      <dgm:t>
        <a:bodyPr/>
        <a:lstStyle/>
        <a:p>
          <a:endParaRPr lang="en-US"/>
        </a:p>
      </dgm:t>
    </dgm:pt>
    <dgm:pt modelId="{A3B6F392-CAE3-4C4C-9AAF-347DF90D9866}" type="sibTrans" cxnId="{C537FA8F-394B-4715-9A98-2EF1011D5EDE}">
      <dgm:prSet/>
      <dgm:spPr/>
      <dgm:t>
        <a:bodyPr/>
        <a:lstStyle/>
        <a:p>
          <a:pPr>
            <a:lnSpc>
              <a:spcPct val="100000"/>
            </a:lnSpc>
            <a:defRPr b="1"/>
          </a:pPr>
          <a:endParaRPr lang="en-US"/>
        </a:p>
      </dgm:t>
    </dgm:pt>
    <dgm:pt modelId="{66E6159D-6198-4077-B9B1-36FCD6223E16}">
      <dgm:prSet/>
      <dgm:spPr/>
      <dgm:t>
        <a:bodyPr/>
        <a:lstStyle/>
        <a:p>
          <a:pPr>
            <a:lnSpc>
              <a:spcPct val="100000"/>
            </a:lnSpc>
          </a:pPr>
          <a:r>
            <a:rPr lang="en-US"/>
            <a:t>Supporting multiple languages helps applications reach a broader audience, maximizing their global impact and success.</a:t>
          </a:r>
        </a:p>
      </dgm:t>
    </dgm:pt>
    <dgm:pt modelId="{D277F6E6-A452-4EA0-8AF9-E64DAB8A02EC}" type="parTrans" cxnId="{A069DCD8-AEF5-4C59-97B6-E28E71D4D33B}">
      <dgm:prSet/>
      <dgm:spPr/>
      <dgm:t>
        <a:bodyPr/>
        <a:lstStyle/>
        <a:p>
          <a:endParaRPr lang="en-US"/>
        </a:p>
      </dgm:t>
    </dgm:pt>
    <dgm:pt modelId="{8FF9C9C8-3033-4932-9A5C-96E6A8A919F0}" type="sibTrans" cxnId="{A069DCD8-AEF5-4C59-97B6-E28E71D4D33B}">
      <dgm:prSet/>
      <dgm:spPr/>
      <dgm:t>
        <a:bodyPr/>
        <a:lstStyle/>
        <a:p>
          <a:endParaRPr lang="en-US"/>
        </a:p>
      </dgm:t>
    </dgm:pt>
    <dgm:pt modelId="{A4CD03F4-8C47-406C-81C8-13E1309BF3AA}">
      <dgm:prSet/>
      <dgm:spPr/>
      <dgm:t>
        <a:bodyPr/>
        <a:lstStyle/>
        <a:p>
          <a:pPr>
            <a:lnSpc>
              <a:spcPct val="100000"/>
            </a:lnSpc>
            <a:defRPr b="1"/>
          </a:pPr>
          <a:r>
            <a:rPr lang="en-US"/>
            <a:t>Design Integration</a:t>
          </a:r>
        </a:p>
      </dgm:t>
    </dgm:pt>
    <dgm:pt modelId="{AFF05BC8-47E1-4487-9E39-10DD86E31C65}" type="parTrans" cxnId="{45BD73BB-E4BA-4E7B-82FC-6255CAC0228E}">
      <dgm:prSet/>
      <dgm:spPr/>
      <dgm:t>
        <a:bodyPr/>
        <a:lstStyle/>
        <a:p>
          <a:endParaRPr lang="en-US"/>
        </a:p>
      </dgm:t>
    </dgm:pt>
    <dgm:pt modelId="{44256CA1-BC4E-485A-9652-A754FC75311D}" type="sibTrans" cxnId="{45BD73BB-E4BA-4E7B-82FC-6255CAC0228E}">
      <dgm:prSet/>
      <dgm:spPr/>
      <dgm:t>
        <a:bodyPr/>
        <a:lstStyle/>
        <a:p>
          <a:endParaRPr lang="en-US"/>
        </a:p>
      </dgm:t>
    </dgm:pt>
    <dgm:pt modelId="{BE07EA18-DC82-468E-A2C9-61959FB96E1A}">
      <dgm:prSet/>
      <dgm:spPr/>
      <dgm:t>
        <a:bodyPr/>
        <a:lstStyle/>
        <a:p>
          <a:pPr>
            <a:lnSpc>
              <a:spcPct val="100000"/>
            </a:lnSpc>
          </a:pPr>
          <a:r>
            <a:rPr lang="en-US"/>
            <a:t>Incorporating language support early in design ensures seamless functionality and adaptability for various users.</a:t>
          </a:r>
        </a:p>
      </dgm:t>
    </dgm:pt>
    <dgm:pt modelId="{FB6CFE5D-57FB-4C27-9C0B-BD31E7FF3FB9}" type="parTrans" cxnId="{56A156BF-8927-4086-8176-3934702F18A0}">
      <dgm:prSet/>
      <dgm:spPr/>
      <dgm:t>
        <a:bodyPr/>
        <a:lstStyle/>
        <a:p>
          <a:endParaRPr lang="en-US"/>
        </a:p>
      </dgm:t>
    </dgm:pt>
    <dgm:pt modelId="{5BA28410-A6C7-4516-9697-4A2E0BCE2DBF}" type="sibTrans" cxnId="{56A156BF-8927-4086-8176-3934702F18A0}">
      <dgm:prSet/>
      <dgm:spPr/>
      <dgm:t>
        <a:bodyPr/>
        <a:lstStyle/>
        <a:p>
          <a:endParaRPr lang="en-US"/>
        </a:p>
      </dgm:t>
    </dgm:pt>
    <dgm:pt modelId="{085D8A08-7C31-4D42-AD7C-1CC37EFE461D}" type="pres">
      <dgm:prSet presAssocID="{1C504009-007F-491A-95C1-1C77C004136E}" presName="Root" presStyleCnt="0">
        <dgm:presLayoutVars>
          <dgm:dir/>
          <dgm:resizeHandles val="exact"/>
        </dgm:presLayoutVars>
      </dgm:prSet>
      <dgm:spPr/>
    </dgm:pt>
    <dgm:pt modelId="{764D93E1-933D-448A-A9A4-F23D11A00A77}" type="pres">
      <dgm:prSet presAssocID="{C4D15A8C-36B6-4032-86A3-2CE88F82918F}" presName="Composite" presStyleCnt="0"/>
      <dgm:spPr/>
    </dgm:pt>
    <dgm:pt modelId="{22ED05F7-C65F-42AB-BAEF-2D2B930A1758}" type="pres">
      <dgm:prSet presAssocID="{C4D15A8C-36B6-4032-86A3-2CE88F82918F}"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15640" r="17609" b="-2"/>
          <a:stretch/>
        </a:blipFill>
      </dgm:spPr>
      <dgm:extLst>
        <a:ext uri="{E40237B7-FDA0-4F09-8148-C483321AD2D9}">
          <dgm14:cNvPr xmlns:dgm14="http://schemas.microsoft.com/office/drawing/2010/diagram" id="0" name="" descr="Friends in video call with laptop"/>
        </a:ext>
      </dgm:extLst>
    </dgm:pt>
    <dgm:pt modelId="{0DC06443-F19B-4391-A62B-54915FCDD3B0}" type="pres">
      <dgm:prSet presAssocID="{C4D15A8C-36B6-4032-86A3-2CE88F82918F}" presName="Subtitle" presStyleLbl="revTx" presStyleIdx="0" presStyleCnt="6">
        <dgm:presLayoutVars>
          <dgm:chMax val="0"/>
          <dgm:bulletEnabled/>
        </dgm:presLayoutVars>
      </dgm:prSet>
      <dgm:spPr/>
    </dgm:pt>
    <dgm:pt modelId="{B4B9713B-E721-47CD-B49B-E4074769BC15}" type="pres">
      <dgm:prSet presAssocID="{C4D15A8C-36B6-4032-86A3-2CE88F82918F}" presName="Description" presStyleLbl="revTx" presStyleIdx="1" presStyleCnt="6">
        <dgm:presLayoutVars>
          <dgm:bulletEnabled/>
        </dgm:presLayoutVars>
      </dgm:prSet>
      <dgm:spPr/>
    </dgm:pt>
    <dgm:pt modelId="{98024658-6EA0-4500-943C-6C8B7B19C9F0}" type="pres">
      <dgm:prSet presAssocID="{42209ECB-7189-46B6-BFAC-5099C14F5805}" presName="sibTrans" presStyleLbl="sibTrans2D1" presStyleIdx="0" presStyleCnt="0"/>
      <dgm:spPr/>
    </dgm:pt>
    <dgm:pt modelId="{8829C7AD-24D4-42E3-8716-1A24A156E965}" type="pres">
      <dgm:prSet presAssocID="{29B5C302-A7A0-4F58-8E47-34FC2C4DA234}" presName="Composite" presStyleCnt="0"/>
      <dgm:spPr/>
    </dgm:pt>
    <dgm:pt modelId="{781012CA-3914-4DD1-B271-78B761B9F4D5}" type="pres">
      <dgm:prSet presAssocID="{29B5C302-A7A0-4F58-8E47-34FC2C4DA234}"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12582" r="19172" b="5"/>
          <a:stretch/>
        </a:blipFill>
      </dgm:spPr>
      <dgm:extLst>
        <a:ext uri="{E40237B7-FDA0-4F09-8148-C483321AD2D9}">
          <dgm14:cNvPr xmlns:dgm14="http://schemas.microsoft.com/office/drawing/2010/diagram" id="0" name="" descr="World map with flight paths"/>
        </a:ext>
      </dgm:extLst>
    </dgm:pt>
    <dgm:pt modelId="{E3EB2F32-D723-4307-85B0-A17114B8AE6E}" type="pres">
      <dgm:prSet presAssocID="{29B5C302-A7A0-4F58-8E47-34FC2C4DA234}" presName="Subtitle" presStyleLbl="revTx" presStyleIdx="2" presStyleCnt="6">
        <dgm:presLayoutVars>
          <dgm:chMax val="0"/>
          <dgm:bulletEnabled/>
        </dgm:presLayoutVars>
      </dgm:prSet>
      <dgm:spPr/>
    </dgm:pt>
    <dgm:pt modelId="{507C69A1-0843-4299-84D3-ECD390AB1A87}" type="pres">
      <dgm:prSet presAssocID="{29B5C302-A7A0-4F58-8E47-34FC2C4DA234}" presName="Description" presStyleLbl="revTx" presStyleIdx="3" presStyleCnt="6">
        <dgm:presLayoutVars>
          <dgm:bulletEnabled/>
        </dgm:presLayoutVars>
      </dgm:prSet>
      <dgm:spPr/>
    </dgm:pt>
    <dgm:pt modelId="{7AF39CC3-D93C-4649-8D13-96D781692DED}" type="pres">
      <dgm:prSet presAssocID="{A3B6F392-CAE3-4C4C-9AAF-347DF90D9866}" presName="sibTrans" presStyleLbl="sibTrans2D1" presStyleIdx="0" presStyleCnt="0"/>
      <dgm:spPr/>
    </dgm:pt>
    <dgm:pt modelId="{C7930E20-E820-474C-ACF2-C47AE561843A}" type="pres">
      <dgm:prSet presAssocID="{A4CD03F4-8C47-406C-81C8-13E1309BF3AA}" presName="Composite" presStyleCnt="0"/>
      <dgm:spPr/>
    </dgm:pt>
    <dgm:pt modelId="{6BF20DBF-A5F3-4F2E-A99F-6888F3A2B832}" type="pres">
      <dgm:prSet presAssocID="{A4CD03F4-8C47-406C-81C8-13E1309BF3AA}"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15070" r="19427" b="-5"/>
          <a:stretch/>
        </a:blipFill>
      </dgm:spPr>
      <dgm:extLst>
        <a:ext uri="{E40237B7-FDA0-4F09-8148-C483321AD2D9}">
          <dgm14:cNvPr xmlns:dgm14="http://schemas.microsoft.com/office/drawing/2010/diagram" id="0" name="" descr="Female drawing flow chart"/>
        </a:ext>
      </dgm:extLst>
    </dgm:pt>
    <dgm:pt modelId="{DD4383C2-AE24-45D6-B095-36545372A580}" type="pres">
      <dgm:prSet presAssocID="{A4CD03F4-8C47-406C-81C8-13E1309BF3AA}" presName="Subtitle" presStyleLbl="revTx" presStyleIdx="4" presStyleCnt="6">
        <dgm:presLayoutVars>
          <dgm:chMax val="0"/>
          <dgm:bulletEnabled/>
        </dgm:presLayoutVars>
      </dgm:prSet>
      <dgm:spPr/>
    </dgm:pt>
    <dgm:pt modelId="{058A1FCB-8568-4396-9AC2-486E2A9D3BDA}" type="pres">
      <dgm:prSet presAssocID="{A4CD03F4-8C47-406C-81C8-13E1309BF3AA}" presName="Description" presStyleLbl="revTx" presStyleIdx="5" presStyleCnt="6">
        <dgm:presLayoutVars>
          <dgm:bulletEnabled/>
        </dgm:presLayoutVars>
      </dgm:prSet>
      <dgm:spPr/>
    </dgm:pt>
  </dgm:ptLst>
  <dgm:cxnLst>
    <dgm:cxn modelId="{9B93FF36-2D3F-4A9C-B7E3-5D4AB59F414A}" type="presOf" srcId="{1C504009-007F-491A-95C1-1C77C004136E}" destId="{085D8A08-7C31-4D42-AD7C-1CC37EFE461D}" srcOrd="0" destOrd="0" presId="urn:microsoft.com/office/officeart/2024/3/layout/verticalVisualTextBlock1"/>
    <dgm:cxn modelId="{D5016441-8004-42BA-B067-4DCBD370E648}" type="presOf" srcId="{A4CD03F4-8C47-406C-81C8-13E1309BF3AA}" destId="{DD4383C2-AE24-45D6-B095-36545372A580}" srcOrd="0" destOrd="0" presId="urn:microsoft.com/office/officeart/2024/3/layout/verticalVisualTextBlock1"/>
    <dgm:cxn modelId="{DB110473-8913-42E9-9A73-8FD1DE33E739}" srcId="{1C504009-007F-491A-95C1-1C77C004136E}" destId="{C4D15A8C-36B6-4032-86A3-2CE88F82918F}" srcOrd="0" destOrd="0" parTransId="{6A5C2AF5-D495-4F8E-8AC5-F4BAAAADB406}" sibTransId="{42209ECB-7189-46B6-BFAC-5099C14F5805}"/>
    <dgm:cxn modelId="{273E0F7D-B97B-4BCA-AA25-D29FB51D56F3}" type="presOf" srcId="{A3B6F392-CAE3-4C4C-9AAF-347DF90D9866}" destId="{7AF39CC3-D93C-4649-8D13-96D781692DED}" srcOrd="0" destOrd="0" presId="urn:microsoft.com/office/officeart/2024/3/layout/verticalVisualTextBlock1"/>
    <dgm:cxn modelId="{98D4C180-F9E3-4DE6-9E24-A97F59C3274A}" srcId="{C4D15A8C-36B6-4032-86A3-2CE88F82918F}" destId="{013C6DE0-6CC3-4FD0-8B36-77734FC4D544}" srcOrd="0" destOrd="0" parTransId="{3AF89976-DBA3-4EDA-876A-1F8BD0607A48}" sibTransId="{CE1DA048-B82E-4C7E-9B2D-964372EBF823}"/>
    <dgm:cxn modelId="{C537FA8F-394B-4715-9A98-2EF1011D5EDE}" srcId="{1C504009-007F-491A-95C1-1C77C004136E}" destId="{29B5C302-A7A0-4F58-8E47-34FC2C4DA234}" srcOrd="1" destOrd="0" parTransId="{7232FD49-87BA-4D9F-9B39-224AE0680696}" sibTransId="{A3B6F392-CAE3-4C4C-9AAF-347DF90D9866}"/>
    <dgm:cxn modelId="{6F1BACA4-6336-49D0-AE97-4A8800EA657F}" type="presOf" srcId="{C4D15A8C-36B6-4032-86A3-2CE88F82918F}" destId="{0DC06443-F19B-4391-A62B-54915FCDD3B0}" srcOrd="0" destOrd="0" presId="urn:microsoft.com/office/officeart/2024/3/layout/verticalVisualTextBlock1"/>
    <dgm:cxn modelId="{6E21F8AD-906A-4575-AEB2-4F812FAFFBD0}" type="presOf" srcId="{BE07EA18-DC82-468E-A2C9-61959FB96E1A}" destId="{058A1FCB-8568-4396-9AC2-486E2A9D3BDA}" srcOrd="0" destOrd="0" presId="urn:microsoft.com/office/officeart/2024/3/layout/verticalVisualTextBlock1"/>
    <dgm:cxn modelId="{45BD73BB-E4BA-4E7B-82FC-6255CAC0228E}" srcId="{1C504009-007F-491A-95C1-1C77C004136E}" destId="{A4CD03F4-8C47-406C-81C8-13E1309BF3AA}" srcOrd="2" destOrd="0" parTransId="{AFF05BC8-47E1-4487-9E39-10DD86E31C65}" sibTransId="{44256CA1-BC4E-485A-9652-A754FC75311D}"/>
    <dgm:cxn modelId="{56A156BF-8927-4086-8176-3934702F18A0}" srcId="{A4CD03F4-8C47-406C-81C8-13E1309BF3AA}" destId="{BE07EA18-DC82-468E-A2C9-61959FB96E1A}" srcOrd="0" destOrd="0" parTransId="{FB6CFE5D-57FB-4C27-9C0B-BD31E7FF3FB9}" sibTransId="{5BA28410-A6C7-4516-9697-4A2E0BCE2DBF}"/>
    <dgm:cxn modelId="{880E47C7-93C2-4D09-A44F-AE7DE8D61C89}" type="presOf" srcId="{66E6159D-6198-4077-B9B1-36FCD6223E16}" destId="{507C69A1-0843-4299-84D3-ECD390AB1A87}" srcOrd="0" destOrd="0" presId="urn:microsoft.com/office/officeart/2024/3/layout/verticalVisualTextBlock1"/>
    <dgm:cxn modelId="{3D9FD3CA-D7F3-422A-A505-6F39FB09DE9F}" type="presOf" srcId="{29B5C302-A7A0-4F58-8E47-34FC2C4DA234}" destId="{E3EB2F32-D723-4307-85B0-A17114B8AE6E}" srcOrd="0" destOrd="0" presId="urn:microsoft.com/office/officeart/2024/3/layout/verticalVisualTextBlock1"/>
    <dgm:cxn modelId="{BDC0F2CB-CFBA-47CC-A580-304EF61E9ED0}" type="presOf" srcId="{42209ECB-7189-46B6-BFAC-5099C14F5805}" destId="{98024658-6EA0-4500-943C-6C8B7B19C9F0}" srcOrd="0" destOrd="0" presId="urn:microsoft.com/office/officeart/2024/3/layout/verticalVisualTextBlock1"/>
    <dgm:cxn modelId="{24B534CD-AD1D-4DA6-A5FD-70F90AFA4FD2}" type="presOf" srcId="{013C6DE0-6CC3-4FD0-8B36-77734FC4D544}" destId="{B4B9713B-E721-47CD-B49B-E4074769BC15}" srcOrd="0" destOrd="0" presId="urn:microsoft.com/office/officeart/2024/3/layout/verticalVisualTextBlock1"/>
    <dgm:cxn modelId="{A069DCD8-AEF5-4C59-97B6-E28E71D4D33B}" srcId="{29B5C302-A7A0-4F58-8E47-34FC2C4DA234}" destId="{66E6159D-6198-4077-B9B1-36FCD6223E16}" srcOrd="0" destOrd="0" parTransId="{D277F6E6-A452-4EA0-8AF9-E64DAB8A02EC}" sibTransId="{8FF9C9C8-3033-4932-9A5C-96E6A8A919F0}"/>
    <dgm:cxn modelId="{1A41664E-01D7-48C9-95A8-0B69E199CA2F}" type="presParOf" srcId="{085D8A08-7C31-4D42-AD7C-1CC37EFE461D}" destId="{764D93E1-933D-448A-A9A4-F23D11A00A77}" srcOrd="0" destOrd="0" presId="urn:microsoft.com/office/officeart/2024/3/layout/verticalVisualTextBlock1"/>
    <dgm:cxn modelId="{A4148EDF-16EA-4018-8994-DFFF66F458F2}" type="presParOf" srcId="{764D93E1-933D-448A-A9A4-F23D11A00A77}" destId="{22ED05F7-C65F-42AB-BAEF-2D2B930A1758}" srcOrd="0" destOrd="0" presId="urn:microsoft.com/office/officeart/2024/3/layout/verticalVisualTextBlock1"/>
    <dgm:cxn modelId="{B4D30733-BEE9-4DFF-99DE-68E938905BAF}" type="presParOf" srcId="{764D93E1-933D-448A-A9A4-F23D11A00A77}" destId="{0DC06443-F19B-4391-A62B-54915FCDD3B0}" srcOrd="1" destOrd="0" presId="urn:microsoft.com/office/officeart/2024/3/layout/verticalVisualTextBlock1"/>
    <dgm:cxn modelId="{68B80B65-28C1-463C-8607-66F3A6C6A330}" type="presParOf" srcId="{764D93E1-933D-448A-A9A4-F23D11A00A77}" destId="{B4B9713B-E721-47CD-B49B-E4074769BC15}" srcOrd="2" destOrd="0" presId="urn:microsoft.com/office/officeart/2024/3/layout/verticalVisualTextBlock1"/>
    <dgm:cxn modelId="{FCB44EE4-E966-445F-B2C0-166CAB0E0678}" type="presParOf" srcId="{085D8A08-7C31-4D42-AD7C-1CC37EFE461D}" destId="{98024658-6EA0-4500-943C-6C8B7B19C9F0}" srcOrd="1" destOrd="0" presId="urn:microsoft.com/office/officeart/2024/3/layout/verticalVisualTextBlock1"/>
    <dgm:cxn modelId="{6F93308A-B990-452C-ABF3-A2146EC5793B}" type="presParOf" srcId="{085D8A08-7C31-4D42-AD7C-1CC37EFE461D}" destId="{8829C7AD-24D4-42E3-8716-1A24A156E965}" srcOrd="2" destOrd="0" presId="urn:microsoft.com/office/officeart/2024/3/layout/verticalVisualTextBlock1"/>
    <dgm:cxn modelId="{EC507937-61A6-478F-B67F-71E5CC95ADC4}" type="presParOf" srcId="{8829C7AD-24D4-42E3-8716-1A24A156E965}" destId="{781012CA-3914-4DD1-B271-78B761B9F4D5}" srcOrd="0" destOrd="0" presId="urn:microsoft.com/office/officeart/2024/3/layout/verticalVisualTextBlock1"/>
    <dgm:cxn modelId="{1C88A6B9-4BBB-4364-B8E5-2DF81E685F4C}" type="presParOf" srcId="{8829C7AD-24D4-42E3-8716-1A24A156E965}" destId="{E3EB2F32-D723-4307-85B0-A17114B8AE6E}" srcOrd="1" destOrd="0" presId="urn:microsoft.com/office/officeart/2024/3/layout/verticalVisualTextBlock1"/>
    <dgm:cxn modelId="{8ECA6D58-2FD1-4E4F-A532-1ACA8A5DEABB}" type="presParOf" srcId="{8829C7AD-24D4-42E3-8716-1A24A156E965}" destId="{507C69A1-0843-4299-84D3-ECD390AB1A87}" srcOrd="2" destOrd="0" presId="urn:microsoft.com/office/officeart/2024/3/layout/verticalVisualTextBlock1"/>
    <dgm:cxn modelId="{A5E3A3E2-4B8D-4760-8309-810AD55F63A4}" type="presParOf" srcId="{085D8A08-7C31-4D42-AD7C-1CC37EFE461D}" destId="{7AF39CC3-D93C-4649-8D13-96D781692DED}" srcOrd="3" destOrd="0" presId="urn:microsoft.com/office/officeart/2024/3/layout/verticalVisualTextBlock1"/>
    <dgm:cxn modelId="{C641F594-6976-4DED-BA0D-8A1246359606}" type="presParOf" srcId="{085D8A08-7C31-4D42-AD7C-1CC37EFE461D}" destId="{C7930E20-E820-474C-ACF2-C47AE561843A}" srcOrd="4" destOrd="0" presId="urn:microsoft.com/office/officeart/2024/3/layout/verticalVisualTextBlock1"/>
    <dgm:cxn modelId="{FAB4F59C-DE3D-428F-9E66-CA5E47D80E92}" type="presParOf" srcId="{C7930E20-E820-474C-ACF2-C47AE561843A}" destId="{6BF20DBF-A5F3-4F2E-A99F-6888F3A2B832}" srcOrd="0" destOrd="0" presId="urn:microsoft.com/office/officeart/2024/3/layout/verticalVisualTextBlock1"/>
    <dgm:cxn modelId="{51E47F3F-788B-41A1-A770-8265352985CA}" type="presParOf" srcId="{C7930E20-E820-474C-ACF2-C47AE561843A}" destId="{DD4383C2-AE24-45D6-B095-36545372A580}" srcOrd="1" destOrd="0" presId="urn:microsoft.com/office/officeart/2024/3/layout/verticalVisualTextBlock1"/>
    <dgm:cxn modelId="{2B1BF625-7C8C-4967-8C50-509AEA7A8332}" type="presParOf" srcId="{C7930E20-E820-474C-ACF2-C47AE561843A}" destId="{058A1FCB-8568-4396-9AC2-486E2A9D3BDA}"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4C4E09-50D1-494D-9728-E7DD6A51CBB1}" type="doc">
      <dgm:prSet loTypeId="urn:microsoft.com/office/officeart/2024/3/layout/verticalVisualTextBlock1" loCatId="Picture" qsTypeId="urn:microsoft.com/office/officeart/2005/8/quickstyle/simple4" qsCatId="simple" csTypeId="urn:microsoft.com/office/officeart/2005/8/colors/accent0_3" csCatId="mainScheme" phldr="1"/>
      <dgm:spPr/>
      <dgm:t>
        <a:bodyPr/>
        <a:lstStyle/>
        <a:p>
          <a:endParaRPr lang="en-US"/>
        </a:p>
      </dgm:t>
    </dgm:pt>
    <dgm:pt modelId="{4123595B-C251-4E61-B6F4-23EAA6D947C3}">
      <dgm:prSet/>
      <dgm:spPr/>
      <dgm:t>
        <a:bodyPr/>
        <a:lstStyle/>
        <a:p>
          <a:pPr>
            <a:lnSpc>
              <a:spcPct val="100000"/>
            </a:lnSpc>
            <a:defRPr b="1"/>
          </a:pPr>
          <a:r>
            <a:rPr lang="en-US"/>
            <a:t>Development Workflow Enhancement</a:t>
          </a:r>
        </a:p>
      </dgm:t>
    </dgm:pt>
    <dgm:pt modelId="{568D838E-C315-47E4-BD79-405D5BEAF572}" type="parTrans" cxnId="{88E54D94-3590-4EBF-9F35-F8D51BD6A380}">
      <dgm:prSet/>
      <dgm:spPr/>
      <dgm:t>
        <a:bodyPr/>
        <a:lstStyle/>
        <a:p>
          <a:endParaRPr lang="en-US"/>
        </a:p>
      </dgm:t>
    </dgm:pt>
    <dgm:pt modelId="{9C9A9BF6-9997-4F7B-82C1-4953F731EA21}" type="sibTrans" cxnId="{88E54D94-3590-4EBF-9F35-F8D51BD6A380}">
      <dgm:prSet/>
      <dgm:spPr/>
      <dgm:t>
        <a:bodyPr/>
        <a:lstStyle/>
        <a:p>
          <a:pPr>
            <a:lnSpc>
              <a:spcPct val="100000"/>
            </a:lnSpc>
            <a:defRPr b="1"/>
          </a:pPr>
          <a:endParaRPr lang="en-US"/>
        </a:p>
      </dgm:t>
    </dgm:pt>
    <dgm:pt modelId="{00C1ED69-179B-41DC-ABF3-83ED7A3A0245}">
      <dgm:prSet/>
      <dgm:spPr/>
      <dgm:t>
        <a:bodyPr/>
        <a:lstStyle/>
        <a:p>
          <a:pPr>
            <a:lnSpc>
              <a:spcPct val="100000"/>
            </a:lnSpc>
          </a:pPr>
          <a:r>
            <a:rPr lang="en-US"/>
            <a:t>CI/CD practices streamline the development process, allowing for more frequent and reliable software releases.</a:t>
          </a:r>
        </a:p>
      </dgm:t>
    </dgm:pt>
    <dgm:pt modelId="{0DE6C630-C4E2-460C-AE9D-DACB3004D43B}" type="parTrans" cxnId="{1FE62671-DDA7-450F-AE42-09D4278FA776}">
      <dgm:prSet/>
      <dgm:spPr/>
      <dgm:t>
        <a:bodyPr/>
        <a:lstStyle/>
        <a:p>
          <a:endParaRPr lang="en-US"/>
        </a:p>
      </dgm:t>
    </dgm:pt>
    <dgm:pt modelId="{9092DBDD-CCF7-44AB-B84B-34A7B56EDDBE}" type="sibTrans" cxnId="{1FE62671-DDA7-450F-AE42-09D4278FA776}">
      <dgm:prSet/>
      <dgm:spPr/>
      <dgm:t>
        <a:bodyPr/>
        <a:lstStyle/>
        <a:p>
          <a:endParaRPr lang="en-US"/>
        </a:p>
      </dgm:t>
    </dgm:pt>
    <dgm:pt modelId="{B6B4EA80-B796-4445-BFCA-D1D80B01D168}">
      <dgm:prSet/>
      <dgm:spPr/>
      <dgm:t>
        <a:bodyPr/>
        <a:lstStyle/>
        <a:p>
          <a:pPr>
            <a:lnSpc>
              <a:spcPct val="100000"/>
            </a:lnSpc>
            <a:defRPr b="1"/>
          </a:pPr>
          <a:r>
            <a:rPr lang="en-US"/>
            <a:t>Efficient Deployments</a:t>
          </a:r>
        </a:p>
      </dgm:t>
    </dgm:pt>
    <dgm:pt modelId="{2039521C-E48A-4A5A-B562-A86ADC904E15}" type="parTrans" cxnId="{B03FCBFC-28BE-4C1C-A196-513350168A0C}">
      <dgm:prSet/>
      <dgm:spPr/>
      <dgm:t>
        <a:bodyPr/>
        <a:lstStyle/>
        <a:p>
          <a:endParaRPr lang="en-US"/>
        </a:p>
      </dgm:t>
    </dgm:pt>
    <dgm:pt modelId="{C0E8D248-40EA-419D-B0A0-F1BA98DFF000}" type="sibTrans" cxnId="{B03FCBFC-28BE-4C1C-A196-513350168A0C}">
      <dgm:prSet/>
      <dgm:spPr/>
      <dgm:t>
        <a:bodyPr/>
        <a:lstStyle/>
        <a:p>
          <a:pPr>
            <a:lnSpc>
              <a:spcPct val="100000"/>
            </a:lnSpc>
            <a:defRPr b="1"/>
          </a:pPr>
          <a:endParaRPr lang="en-US"/>
        </a:p>
      </dgm:t>
    </dgm:pt>
    <dgm:pt modelId="{008704EA-17E5-427A-9DCC-8B1C39830A82}">
      <dgm:prSet/>
      <dgm:spPr/>
      <dgm:t>
        <a:bodyPr/>
        <a:lstStyle/>
        <a:p>
          <a:pPr>
            <a:lnSpc>
              <a:spcPct val="100000"/>
            </a:lnSpc>
          </a:pPr>
          <a:r>
            <a:rPr lang="en-US"/>
            <a:t>Understanding client requirements for CI/CD helps in creating efficient and tailored deployment strategies.</a:t>
          </a:r>
        </a:p>
      </dgm:t>
    </dgm:pt>
    <dgm:pt modelId="{394E8508-FB94-428F-9170-D9BA30101A31}" type="parTrans" cxnId="{7B1E74C7-E751-4C13-B6F7-31B0548EF324}">
      <dgm:prSet/>
      <dgm:spPr/>
      <dgm:t>
        <a:bodyPr/>
        <a:lstStyle/>
        <a:p>
          <a:endParaRPr lang="en-US"/>
        </a:p>
      </dgm:t>
    </dgm:pt>
    <dgm:pt modelId="{3E328F0F-7B0A-4FC3-94EE-8079DFFA1905}" type="sibTrans" cxnId="{7B1E74C7-E751-4C13-B6F7-31B0548EF324}">
      <dgm:prSet/>
      <dgm:spPr/>
      <dgm:t>
        <a:bodyPr/>
        <a:lstStyle/>
        <a:p>
          <a:endParaRPr lang="en-US"/>
        </a:p>
      </dgm:t>
    </dgm:pt>
    <dgm:pt modelId="{C25930D7-BFF4-4911-942B-4FEA10C3054E}">
      <dgm:prSet/>
      <dgm:spPr/>
      <dgm:t>
        <a:bodyPr/>
        <a:lstStyle/>
        <a:p>
          <a:pPr>
            <a:lnSpc>
              <a:spcPct val="100000"/>
            </a:lnSpc>
            <a:defRPr b="1"/>
          </a:pPr>
          <a:r>
            <a:rPr lang="en-US"/>
            <a:t>Reliable Releases</a:t>
          </a:r>
        </a:p>
      </dgm:t>
    </dgm:pt>
    <dgm:pt modelId="{7090EEA7-1E07-4963-AEEB-3E79F98CD680}" type="parTrans" cxnId="{F0C9F0F8-8495-4EC3-BD45-DFD55DCDA2D3}">
      <dgm:prSet/>
      <dgm:spPr/>
      <dgm:t>
        <a:bodyPr/>
        <a:lstStyle/>
        <a:p>
          <a:endParaRPr lang="en-US"/>
        </a:p>
      </dgm:t>
    </dgm:pt>
    <dgm:pt modelId="{C75A496B-39F2-4E76-9DDD-05881A818D9D}" type="sibTrans" cxnId="{F0C9F0F8-8495-4EC3-BD45-DFD55DCDA2D3}">
      <dgm:prSet/>
      <dgm:spPr/>
      <dgm:t>
        <a:bodyPr/>
        <a:lstStyle/>
        <a:p>
          <a:endParaRPr lang="en-US"/>
        </a:p>
      </dgm:t>
    </dgm:pt>
    <dgm:pt modelId="{99EE3569-1F20-48BA-B7DA-D0F2F1528C13}">
      <dgm:prSet/>
      <dgm:spPr/>
      <dgm:t>
        <a:bodyPr/>
        <a:lstStyle/>
        <a:p>
          <a:pPr>
            <a:lnSpc>
              <a:spcPct val="100000"/>
            </a:lnSpc>
          </a:pPr>
          <a:r>
            <a:rPr lang="en-US"/>
            <a:t>A strong CI/CD pipeline ensures that software deployments are reliable and can be confidently rolled out to production.</a:t>
          </a:r>
        </a:p>
      </dgm:t>
    </dgm:pt>
    <dgm:pt modelId="{3DF8BC98-289C-440A-9E08-77EE9C66559B}" type="parTrans" cxnId="{1CBADD84-3DE5-4C22-82D1-A807BA74EC4C}">
      <dgm:prSet/>
      <dgm:spPr/>
      <dgm:t>
        <a:bodyPr/>
        <a:lstStyle/>
        <a:p>
          <a:endParaRPr lang="en-US"/>
        </a:p>
      </dgm:t>
    </dgm:pt>
    <dgm:pt modelId="{944E9536-7FDE-4102-A2BC-859498A35DEE}" type="sibTrans" cxnId="{1CBADD84-3DE5-4C22-82D1-A807BA74EC4C}">
      <dgm:prSet/>
      <dgm:spPr/>
      <dgm:t>
        <a:bodyPr/>
        <a:lstStyle/>
        <a:p>
          <a:endParaRPr lang="en-US"/>
        </a:p>
      </dgm:t>
    </dgm:pt>
    <dgm:pt modelId="{1C67EF38-27DE-4079-955B-F7FC5EC8219F}" type="pres">
      <dgm:prSet presAssocID="{FD4C4E09-50D1-494D-9728-E7DD6A51CBB1}" presName="Root" presStyleCnt="0">
        <dgm:presLayoutVars>
          <dgm:dir/>
          <dgm:resizeHandles val="exact"/>
        </dgm:presLayoutVars>
      </dgm:prSet>
      <dgm:spPr/>
    </dgm:pt>
    <dgm:pt modelId="{301AFB13-DB64-4C6E-A195-42965302489E}" type="pres">
      <dgm:prSet presAssocID="{4123595B-C251-4E61-B6F4-23EAA6D947C3}" presName="Composite" presStyleCnt="0"/>
      <dgm:spPr/>
    </dgm:pt>
    <dgm:pt modelId="{B30056E4-2B9F-4267-AAEE-320A13AFB626}" type="pres">
      <dgm:prSet presAssocID="{4123595B-C251-4E61-B6F4-23EAA6D947C3}"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13864" r="11132" b="-6"/>
          <a:stretch/>
        </a:blipFill>
      </dgm:spPr>
      <dgm:extLst>
        <a:ext uri="{E40237B7-FDA0-4F09-8148-C483321AD2D9}">
          <dgm14:cNvPr xmlns:dgm14="http://schemas.microsoft.com/office/drawing/2010/diagram" id="0" name="" descr="Computer network server cloud computing internet"/>
        </a:ext>
      </dgm:extLst>
    </dgm:pt>
    <dgm:pt modelId="{A87029E7-CECF-43C2-A259-029574FADA39}" type="pres">
      <dgm:prSet presAssocID="{4123595B-C251-4E61-B6F4-23EAA6D947C3}" presName="Subtitle" presStyleLbl="revTx" presStyleIdx="0" presStyleCnt="6">
        <dgm:presLayoutVars>
          <dgm:chMax val="0"/>
          <dgm:bulletEnabled/>
        </dgm:presLayoutVars>
      </dgm:prSet>
      <dgm:spPr/>
    </dgm:pt>
    <dgm:pt modelId="{1434D759-8D0C-4D4E-AF2A-0FC2ACB88A3C}" type="pres">
      <dgm:prSet presAssocID="{4123595B-C251-4E61-B6F4-23EAA6D947C3}" presName="Description" presStyleLbl="revTx" presStyleIdx="1" presStyleCnt="6">
        <dgm:presLayoutVars>
          <dgm:bulletEnabled/>
        </dgm:presLayoutVars>
      </dgm:prSet>
      <dgm:spPr/>
    </dgm:pt>
    <dgm:pt modelId="{CCD26BB3-2FF2-435A-AE83-71BE3FDFEAFB}" type="pres">
      <dgm:prSet presAssocID="{9C9A9BF6-9997-4F7B-82C1-4953F731EA21}" presName="sibTrans" presStyleLbl="sibTrans2D1" presStyleIdx="0" presStyleCnt="0"/>
      <dgm:spPr/>
    </dgm:pt>
    <dgm:pt modelId="{F6C2278F-7A04-4113-81E7-8433C14E710F}" type="pres">
      <dgm:prSet presAssocID="{B6B4EA80-B796-4445-BFCA-D1D80B01D168}" presName="Composite" presStyleCnt="0"/>
      <dgm:spPr/>
    </dgm:pt>
    <dgm:pt modelId="{48A045F4-1BF3-4689-9CE6-98866DDC32F0}" type="pres">
      <dgm:prSet presAssocID="{B6B4EA80-B796-4445-BFCA-D1D80B01D168}"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30347" r="2901" b="-2"/>
          <a:stretch/>
        </a:blipFill>
      </dgm:spPr>
      <dgm:extLst>
        <a:ext uri="{E40237B7-FDA0-4F09-8148-C483321AD2D9}">
          <dgm14:cNvPr xmlns:dgm14="http://schemas.microsoft.com/office/drawing/2010/diagram" id="0" name="" descr="Arrows, Directions, Goals, Target,Focus, Choice."/>
        </a:ext>
      </dgm:extLst>
    </dgm:pt>
    <dgm:pt modelId="{5E32995F-D759-4331-BD7C-855F2BA1C4F6}" type="pres">
      <dgm:prSet presAssocID="{B6B4EA80-B796-4445-BFCA-D1D80B01D168}" presName="Subtitle" presStyleLbl="revTx" presStyleIdx="2" presStyleCnt="6">
        <dgm:presLayoutVars>
          <dgm:chMax val="0"/>
          <dgm:bulletEnabled/>
        </dgm:presLayoutVars>
      </dgm:prSet>
      <dgm:spPr/>
    </dgm:pt>
    <dgm:pt modelId="{7D061FCB-3DF4-4A53-BC4A-1404A88FBABC}" type="pres">
      <dgm:prSet presAssocID="{B6B4EA80-B796-4445-BFCA-D1D80B01D168}" presName="Description" presStyleLbl="revTx" presStyleIdx="3" presStyleCnt="6">
        <dgm:presLayoutVars>
          <dgm:bulletEnabled/>
        </dgm:presLayoutVars>
      </dgm:prSet>
      <dgm:spPr/>
    </dgm:pt>
    <dgm:pt modelId="{3C1F34A2-B19E-4B1E-8019-15E9C3CA483F}" type="pres">
      <dgm:prSet presAssocID="{C0E8D248-40EA-419D-B0A0-F1BA98DFF000}" presName="sibTrans" presStyleLbl="sibTrans2D1" presStyleIdx="0" presStyleCnt="0"/>
      <dgm:spPr/>
    </dgm:pt>
    <dgm:pt modelId="{D48A6A43-8417-448F-A2D5-B5DC52B41EE1}" type="pres">
      <dgm:prSet presAssocID="{C25930D7-BFF4-4911-942B-4FEA10C3054E}" presName="Composite" presStyleCnt="0"/>
      <dgm:spPr/>
    </dgm:pt>
    <dgm:pt modelId="{67539B8F-B068-45F1-AB3C-BA1F4CE4182B}" type="pres">
      <dgm:prSet presAssocID="{C25930D7-BFF4-4911-942B-4FEA10C3054E}"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8014" r="25488" b="3"/>
          <a:stretch/>
        </a:blipFill>
      </dgm:spPr>
      <dgm:extLst>
        <a:ext uri="{E40237B7-FDA0-4F09-8148-C483321AD2D9}">
          <dgm14:cNvPr xmlns:dgm14="http://schemas.microsoft.com/office/drawing/2010/diagram" id="0" name="" descr=" Leadership Concept"/>
        </a:ext>
      </dgm:extLst>
    </dgm:pt>
    <dgm:pt modelId="{56C04630-1A76-4D65-ADB5-A91C7A34AB2C}" type="pres">
      <dgm:prSet presAssocID="{C25930D7-BFF4-4911-942B-4FEA10C3054E}" presName="Subtitle" presStyleLbl="revTx" presStyleIdx="4" presStyleCnt="6">
        <dgm:presLayoutVars>
          <dgm:chMax val="0"/>
          <dgm:bulletEnabled/>
        </dgm:presLayoutVars>
      </dgm:prSet>
      <dgm:spPr/>
    </dgm:pt>
    <dgm:pt modelId="{08D27602-9094-4232-9E71-96197DF3A4B8}" type="pres">
      <dgm:prSet presAssocID="{C25930D7-BFF4-4911-942B-4FEA10C3054E}" presName="Description" presStyleLbl="revTx" presStyleIdx="5" presStyleCnt="6">
        <dgm:presLayoutVars>
          <dgm:bulletEnabled/>
        </dgm:presLayoutVars>
      </dgm:prSet>
      <dgm:spPr/>
    </dgm:pt>
  </dgm:ptLst>
  <dgm:cxnLst>
    <dgm:cxn modelId="{0533CD0C-4DB2-4FDD-897B-B3C9E6AB7C05}" type="presOf" srcId="{C25930D7-BFF4-4911-942B-4FEA10C3054E}" destId="{56C04630-1A76-4D65-ADB5-A91C7A34AB2C}" srcOrd="0" destOrd="0" presId="urn:microsoft.com/office/officeart/2024/3/layout/verticalVisualTextBlock1"/>
    <dgm:cxn modelId="{11598536-3F30-40BB-8325-98DE4D731706}" type="presOf" srcId="{B6B4EA80-B796-4445-BFCA-D1D80B01D168}" destId="{5E32995F-D759-4331-BD7C-855F2BA1C4F6}" srcOrd="0" destOrd="0" presId="urn:microsoft.com/office/officeart/2024/3/layout/verticalVisualTextBlock1"/>
    <dgm:cxn modelId="{AA2AF539-5DC0-42EF-AD93-E738199EFFE1}" type="presOf" srcId="{99EE3569-1F20-48BA-B7DA-D0F2F1528C13}" destId="{08D27602-9094-4232-9E71-96197DF3A4B8}" srcOrd="0" destOrd="0" presId="urn:microsoft.com/office/officeart/2024/3/layout/verticalVisualTextBlock1"/>
    <dgm:cxn modelId="{1FE62671-DDA7-450F-AE42-09D4278FA776}" srcId="{4123595B-C251-4E61-B6F4-23EAA6D947C3}" destId="{00C1ED69-179B-41DC-ABF3-83ED7A3A0245}" srcOrd="0" destOrd="0" parTransId="{0DE6C630-C4E2-460C-AE9D-DACB3004D43B}" sibTransId="{9092DBDD-CCF7-44AB-B84B-34A7B56EDDBE}"/>
    <dgm:cxn modelId="{B6A1E751-CBC7-4EF5-A34C-5A6DB40172B0}" type="presOf" srcId="{4123595B-C251-4E61-B6F4-23EAA6D947C3}" destId="{A87029E7-CECF-43C2-A259-029574FADA39}" srcOrd="0" destOrd="0" presId="urn:microsoft.com/office/officeart/2024/3/layout/verticalVisualTextBlock1"/>
    <dgm:cxn modelId="{A8F4DA59-810F-4745-A175-05CB27BEC9D7}" type="presOf" srcId="{00C1ED69-179B-41DC-ABF3-83ED7A3A0245}" destId="{1434D759-8D0C-4D4E-AF2A-0FC2ACB88A3C}" srcOrd="0" destOrd="0" presId="urn:microsoft.com/office/officeart/2024/3/layout/verticalVisualTextBlock1"/>
    <dgm:cxn modelId="{16DAEE7A-D1AB-4329-99FC-ADC069304636}" type="presOf" srcId="{FD4C4E09-50D1-494D-9728-E7DD6A51CBB1}" destId="{1C67EF38-27DE-4079-955B-F7FC5EC8219F}" srcOrd="0" destOrd="0" presId="urn:microsoft.com/office/officeart/2024/3/layout/verticalVisualTextBlock1"/>
    <dgm:cxn modelId="{1CBADD84-3DE5-4C22-82D1-A807BA74EC4C}" srcId="{C25930D7-BFF4-4911-942B-4FEA10C3054E}" destId="{99EE3569-1F20-48BA-B7DA-D0F2F1528C13}" srcOrd="0" destOrd="0" parTransId="{3DF8BC98-289C-440A-9E08-77EE9C66559B}" sibTransId="{944E9536-7FDE-4102-A2BC-859498A35DEE}"/>
    <dgm:cxn modelId="{2DE4268E-C86D-4CF5-BC6B-07DDD4162DE4}" type="presOf" srcId="{C0E8D248-40EA-419D-B0A0-F1BA98DFF000}" destId="{3C1F34A2-B19E-4B1E-8019-15E9C3CA483F}" srcOrd="0" destOrd="0" presId="urn:microsoft.com/office/officeart/2024/3/layout/verticalVisualTextBlock1"/>
    <dgm:cxn modelId="{88E54D94-3590-4EBF-9F35-F8D51BD6A380}" srcId="{FD4C4E09-50D1-494D-9728-E7DD6A51CBB1}" destId="{4123595B-C251-4E61-B6F4-23EAA6D947C3}" srcOrd="0" destOrd="0" parTransId="{568D838E-C315-47E4-BD79-405D5BEAF572}" sibTransId="{9C9A9BF6-9997-4F7B-82C1-4953F731EA21}"/>
    <dgm:cxn modelId="{ADFCF1AA-1D4C-44E5-8E85-C563BFC2E36C}" type="presOf" srcId="{008704EA-17E5-427A-9DCC-8B1C39830A82}" destId="{7D061FCB-3DF4-4A53-BC4A-1404A88FBABC}" srcOrd="0" destOrd="0" presId="urn:microsoft.com/office/officeart/2024/3/layout/verticalVisualTextBlock1"/>
    <dgm:cxn modelId="{7B1E74C7-E751-4C13-B6F7-31B0548EF324}" srcId="{B6B4EA80-B796-4445-BFCA-D1D80B01D168}" destId="{008704EA-17E5-427A-9DCC-8B1C39830A82}" srcOrd="0" destOrd="0" parTransId="{394E8508-FB94-428F-9170-D9BA30101A31}" sibTransId="{3E328F0F-7B0A-4FC3-94EE-8079DFFA1905}"/>
    <dgm:cxn modelId="{CCBB57D1-A87F-40E4-BF96-ACD0A65059B5}" type="presOf" srcId="{9C9A9BF6-9997-4F7B-82C1-4953F731EA21}" destId="{CCD26BB3-2FF2-435A-AE83-71BE3FDFEAFB}" srcOrd="0" destOrd="0" presId="urn:microsoft.com/office/officeart/2024/3/layout/verticalVisualTextBlock1"/>
    <dgm:cxn modelId="{F0C9F0F8-8495-4EC3-BD45-DFD55DCDA2D3}" srcId="{FD4C4E09-50D1-494D-9728-E7DD6A51CBB1}" destId="{C25930D7-BFF4-4911-942B-4FEA10C3054E}" srcOrd="2" destOrd="0" parTransId="{7090EEA7-1E07-4963-AEEB-3E79F98CD680}" sibTransId="{C75A496B-39F2-4E76-9DDD-05881A818D9D}"/>
    <dgm:cxn modelId="{B03FCBFC-28BE-4C1C-A196-513350168A0C}" srcId="{FD4C4E09-50D1-494D-9728-E7DD6A51CBB1}" destId="{B6B4EA80-B796-4445-BFCA-D1D80B01D168}" srcOrd="1" destOrd="0" parTransId="{2039521C-E48A-4A5A-B562-A86ADC904E15}" sibTransId="{C0E8D248-40EA-419D-B0A0-F1BA98DFF000}"/>
    <dgm:cxn modelId="{C145455B-0C60-412E-82DF-94088436D5AC}" type="presParOf" srcId="{1C67EF38-27DE-4079-955B-F7FC5EC8219F}" destId="{301AFB13-DB64-4C6E-A195-42965302489E}" srcOrd="0" destOrd="0" presId="urn:microsoft.com/office/officeart/2024/3/layout/verticalVisualTextBlock1"/>
    <dgm:cxn modelId="{4F606DBD-F504-47AB-A632-829E7295A466}" type="presParOf" srcId="{301AFB13-DB64-4C6E-A195-42965302489E}" destId="{B30056E4-2B9F-4267-AAEE-320A13AFB626}" srcOrd="0" destOrd="0" presId="urn:microsoft.com/office/officeart/2024/3/layout/verticalVisualTextBlock1"/>
    <dgm:cxn modelId="{F4E71967-CABF-4A2B-8650-3D8E0E86EE7E}" type="presParOf" srcId="{301AFB13-DB64-4C6E-A195-42965302489E}" destId="{A87029E7-CECF-43C2-A259-029574FADA39}" srcOrd="1" destOrd="0" presId="urn:microsoft.com/office/officeart/2024/3/layout/verticalVisualTextBlock1"/>
    <dgm:cxn modelId="{3AB025A7-8145-499D-A8C7-D93A95D85CD3}" type="presParOf" srcId="{301AFB13-DB64-4C6E-A195-42965302489E}" destId="{1434D759-8D0C-4D4E-AF2A-0FC2ACB88A3C}" srcOrd="2" destOrd="0" presId="urn:microsoft.com/office/officeart/2024/3/layout/verticalVisualTextBlock1"/>
    <dgm:cxn modelId="{89309EE6-0313-4AE4-A1FD-09056DD35717}" type="presParOf" srcId="{1C67EF38-27DE-4079-955B-F7FC5EC8219F}" destId="{CCD26BB3-2FF2-435A-AE83-71BE3FDFEAFB}" srcOrd="1" destOrd="0" presId="urn:microsoft.com/office/officeart/2024/3/layout/verticalVisualTextBlock1"/>
    <dgm:cxn modelId="{3B69EA3B-BB92-42C3-B4F8-D6CC3CB04185}" type="presParOf" srcId="{1C67EF38-27DE-4079-955B-F7FC5EC8219F}" destId="{F6C2278F-7A04-4113-81E7-8433C14E710F}" srcOrd="2" destOrd="0" presId="urn:microsoft.com/office/officeart/2024/3/layout/verticalVisualTextBlock1"/>
    <dgm:cxn modelId="{784042E8-14DE-409F-8A7D-0EE7FB9CFCA5}" type="presParOf" srcId="{F6C2278F-7A04-4113-81E7-8433C14E710F}" destId="{48A045F4-1BF3-4689-9CE6-98866DDC32F0}" srcOrd="0" destOrd="0" presId="urn:microsoft.com/office/officeart/2024/3/layout/verticalVisualTextBlock1"/>
    <dgm:cxn modelId="{390B0880-BF81-4D8D-A61F-7804A498E5D9}" type="presParOf" srcId="{F6C2278F-7A04-4113-81E7-8433C14E710F}" destId="{5E32995F-D759-4331-BD7C-855F2BA1C4F6}" srcOrd="1" destOrd="0" presId="urn:microsoft.com/office/officeart/2024/3/layout/verticalVisualTextBlock1"/>
    <dgm:cxn modelId="{EED1C943-A8AD-44DC-8EA0-5E4639FB19E2}" type="presParOf" srcId="{F6C2278F-7A04-4113-81E7-8433C14E710F}" destId="{7D061FCB-3DF4-4A53-BC4A-1404A88FBABC}" srcOrd="2" destOrd="0" presId="urn:microsoft.com/office/officeart/2024/3/layout/verticalVisualTextBlock1"/>
    <dgm:cxn modelId="{8D213872-4D44-46CA-BF17-3DE0371B4A82}" type="presParOf" srcId="{1C67EF38-27DE-4079-955B-F7FC5EC8219F}" destId="{3C1F34A2-B19E-4B1E-8019-15E9C3CA483F}" srcOrd="3" destOrd="0" presId="urn:microsoft.com/office/officeart/2024/3/layout/verticalVisualTextBlock1"/>
    <dgm:cxn modelId="{8EDA1FB1-7B00-4945-8E48-59941A55C586}" type="presParOf" srcId="{1C67EF38-27DE-4079-955B-F7FC5EC8219F}" destId="{D48A6A43-8417-448F-A2D5-B5DC52B41EE1}" srcOrd="4" destOrd="0" presId="urn:microsoft.com/office/officeart/2024/3/layout/verticalVisualTextBlock1"/>
    <dgm:cxn modelId="{9FE8273B-B4DA-4EFA-93AB-E20882E13031}" type="presParOf" srcId="{D48A6A43-8417-448F-A2D5-B5DC52B41EE1}" destId="{67539B8F-B068-45F1-AB3C-BA1F4CE4182B}" srcOrd="0" destOrd="0" presId="urn:microsoft.com/office/officeart/2024/3/layout/verticalVisualTextBlock1"/>
    <dgm:cxn modelId="{4E8F91F3-F293-4AC4-8C46-9D4BC48B70B7}" type="presParOf" srcId="{D48A6A43-8417-448F-A2D5-B5DC52B41EE1}" destId="{56C04630-1A76-4D65-ADB5-A91C7A34AB2C}" srcOrd="1" destOrd="0" presId="urn:microsoft.com/office/officeart/2024/3/layout/verticalVisualTextBlock1"/>
    <dgm:cxn modelId="{84B3D880-F03C-467E-B4F4-94635491558C}" type="presParOf" srcId="{D48A6A43-8417-448F-A2D5-B5DC52B41EE1}" destId="{08D27602-9094-4232-9E71-96197DF3A4B8}"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8878A8-2903-4712-8150-6A8694FDB4A0}" type="doc">
      <dgm:prSet loTypeId="urn:microsoft.com/office/officeart/2024/3/layout/verticalVisualTextBlock1" loCatId="Picture" qsTypeId="urn:microsoft.com/office/officeart/2005/8/quickstyle/simple4" qsCatId="simple" csTypeId="urn:microsoft.com/office/officeart/2005/8/colors/accent0_3" csCatId="mainScheme" phldr="1"/>
      <dgm:spPr/>
      <dgm:t>
        <a:bodyPr/>
        <a:lstStyle/>
        <a:p>
          <a:endParaRPr lang="en-US"/>
        </a:p>
      </dgm:t>
    </dgm:pt>
    <dgm:pt modelId="{B74057BF-B9F3-463F-945D-58E6EA3EEC1D}">
      <dgm:prSet/>
      <dgm:spPr/>
      <dgm:t>
        <a:bodyPr/>
        <a:lstStyle/>
        <a:p>
          <a:pPr>
            <a:lnSpc>
              <a:spcPct val="100000"/>
            </a:lnSpc>
            <a:defRPr b="1"/>
          </a:pPr>
          <a:r>
            <a:rPr lang="en-US"/>
            <a:t>Understanding Client Needs</a:t>
          </a:r>
        </a:p>
      </dgm:t>
    </dgm:pt>
    <dgm:pt modelId="{4FFFA01B-07CE-4915-B3E0-35CF3BDC8664}" type="parTrans" cxnId="{18BF83A9-4326-492A-9637-9FAC270022B2}">
      <dgm:prSet/>
      <dgm:spPr/>
      <dgm:t>
        <a:bodyPr/>
        <a:lstStyle/>
        <a:p>
          <a:endParaRPr lang="en-US"/>
        </a:p>
      </dgm:t>
    </dgm:pt>
    <dgm:pt modelId="{CC1BB9BF-3542-4051-BA2A-EF466B2A7BB0}" type="sibTrans" cxnId="{18BF83A9-4326-492A-9637-9FAC270022B2}">
      <dgm:prSet/>
      <dgm:spPr/>
      <dgm:t>
        <a:bodyPr/>
        <a:lstStyle/>
        <a:p>
          <a:pPr>
            <a:lnSpc>
              <a:spcPct val="100000"/>
            </a:lnSpc>
            <a:defRPr b="1"/>
          </a:pPr>
          <a:endParaRPr lang="en-US"/>
        </a:p>
      </dgm:t>
    </dgm:pt>
    <dgm:pt modelId="{805A6EC8-83FE-41C3-A31E-86F9502E378D}">
      <dgm:prSet/>
      <dgm:spPr/>
      <dgm:t>
        <a:bodyPr/>
        <a:lstStyle/>
        <a:p>
          <a:pPr>
            <a:lnSpc>
              <a:spcPct val="100000"/>
            </a:lnSpc>
          </a:pPr>
          <a:r>
            <a:rPr lang="en-US"/>
            <a:t>Identifying what insights are valuable to the client is crucial for effective data tracking and reporting.</a:t>
          </a:r>
        </a:p>
      </dgm:t>
    </dgm:pt>
    <dgm:pt modelId="{B271B7F2-9211-4FD3-B594-8C464FAB775D}" type="parTrans" cxnId="{961ACDA4-B2A9-4CFD-A6B1-1AE85455B9B5}">
      <dgm:prSet/>
      <dgm:spPr/>
      <dgm:t>
        <a:bodyPr/>
        <a:lstStyle/>
        <a:p>
          <a:endParaRPr lang="en-US"/>
        </a:p>
      </dgm:t>
    </dgm:pt>
    <dgm:pt modelId="{2484DEFC-8CDE-43DA-82F2-12328FDF5FCF}" type="sibTrans" cxnId="{961ACDA4-B2A9-4CFD-A6B1-1AE85455B9B5}">
      <dgm:prSet/>
      <dgm:spPr/>
      <dgm:t>
        <a:bodyPr/>
        <a:lstStyle/>
        <a:p>
          <a:endParaRPr lang="en-US"/>
        </a:p>
      </dgm:t>
    </dgm:pt>
    <dgm:pt modelId="{D06BB4B5-CC60-4D7F-ABE8-ABA419D86B61}">
      <dgm:prSet/>
      <dgm:spPr/>
      <dgm:t>
        <a:bodyPr/>
        <a:lstStyle/>
        <a:p>
          <a:pPr>
            <a:lnSpc>
              <a:spcPct val="100000"/>
            </a:lnSpc>
            <a:defRPr b="1"/>
          </a:pPr>
          <a:r>
            <a:rPr lang="en-US"/>
            <a:t>Meaningful Reports</a:t>
          </a:r>
        </a:p>
      </dgm:t>
    </dgm:pt>
    <dgm:pt modelId="{8C564812-CD10-4AA0-93FD-947DB274D5DA}" type="parTrans" cxnId="{87429CA3-353C-412C-BD87-FE0ECBD574B6}">
      <dgm:prSet/>
      <dgm:spPr/>
      <dgm:t>
        <a:bodyPr/>
        <a:lstStyle/>
        <a:p>
          <a:endParaRPr lang="en-US"/>
        </a:p>
      </dgm:t>
    </dgm:pt>
    <dgm:pt modelId="{E8FAB897-F3B0-4B2E-B212-DFE7DFFB03E0}" type="sibTrans" cxnId="{87429CA3-353C-412C-BD87-FE0ECBD574B6}">
      <dgm:prSet/>
      <dgm:spPr/>
      <dgm:t>
        <a:bodyPr/>
        <a:lstStyle/>
        <a:p>
          <a:pPr>
            <a:lnSpc>
              <a:spcPct val="100000"/>
            </a:lnSpc>
            <a:defRPr b="1"/>
          </a:pPr>
          <a:endParaRPr lang="en-US"/>
        </a:p>
      </dgm:t>
    </dgm:pt>
    <dgm:pt modelId="{A16F2545-3E94-4EDB-9DEA-6A4F11258049}">
      <dgm:prSet/>
      <dgm:spPr/>
      <dgm:t>
        <a:bodyPr/>
        <a:lstStyle/>
        <a:p>
          <a:pPr>
            <a:lnSpc>
              <a:spcPct val="100000"/>
            </a:lnSpc>
          </a:pPr>
          <a:r>
            <a:rPr lang="en-US"/>
            <a:t>The application must provide reports that are meaningful and actionable to support decision-making and strategy.</a:t>
          </a:r>
        </a:p>
      </dgm:t>
    </dgm:pt>
    <dgm:pt modelId="{D739B296-3CF8-4A3F-AB96-821ABDD88BDB}" type="parTrans" cxnId="{4DC693DC-046D-4620-93B3-2738DFBD107F}">
      <dgm:prSet/>
      <dgm:spPr/>
      <dgm:t>
        <a:bodyPr/>
        <a:lstStyle/>
        <a:p>
          <a:endParaRPr lang="en-US"/>
        </a:p>
      </dgm:t>
    </dgm:pt>
    <dgm:pt modelId="{94726AA3-A248-4D05-82C7-2B1F848DF37E}" type="sibTrans" cxnId="{4DC693DC-046D-4620-93B3-2738DFBD107F}">
      <dgm:prSet/>
      <dgm:spPr/>
      <dgm:t>
        <a:bodyPr/>
        <a:lstStyle/>
        <a:p>
          <a:endParaRPr lang="en-US"/>
        </a:p>
      </dgm:t>
    </dgm:pt>
    <dgm:pt modelId="{AE600F98-C8A5-4065-9BD9-62694A8E11AE}">
      <dgm:prSet/>
      <dgm:spPr/>
      <dgm:t>
        <a:bodyPr/>
        <a:lstStyle/>
        <a:p>
          <a:pPr>
            <a:lnSpc>
              <a:spcPct val="100000"/>
            </a:lnSpc>
            <a:defRPr b="1"/>
          </a:pPr>
          <a:r>
            <a:rPr lang="en-US"/>
            <a:t>Driving Strategy</a:t>
          </a:r>
        </a:p>
      </dgm:t>
    </dgm:pt>
    <dgm:pt modelId="{9EBB2AD6-57FB-41A4-8B52-FD187B6EDF81}" type="parTrans" cxnId="{0806348A-D6F6-4079-A0BE-6EEB56C9B274}">
      <dgm:prSet/>
      <dgm:spPr/>
      <dgm:t>
        <a:bodyPr/>
        <a:lstStyle/>
        <a:p>
          <a:endParaRPr lang="en-US"/>
        </a:p>
      </dgm:t>
    </dgm:pt>
    <dgm:pt modelId="{FE0C6D07-478D-4886-AD7A-FA32A6A373D4}" type="sibTrans" cxnId="{0806348A-D6F6-4079-A0BE-6EEB56C9B274}">
      <dgm:prSet/>
      <dgm:spPr/>
      <dgm:t>
        <a:bodyPr/>
        <a:lstStyle/>
        <a:p>
          <a:endParaRPr lang="en-US"/>
        </a:p>
      </dgm:t>
    </dgm:pt>
    <dgm:pt modelId="{8CC39892-DED4-4BB5-A6B7-7D64A0312D8F}">
      <dgm:prSet/>
      <dgm:spPr/>
      <dgm:t>
        <a:bodyPr/>
        <a:lstStyle/>
        <a:p>
          <a:pPr>
            <a:lnSpc>
              <a:spcPct val="100000"/>
            </a:lnSpc>
          </a:pPr>
          <a:r>
            <a:rPr lang="en-US"/>
            <a:t>Effective data tracking enables businesses to drive their strategy based on insights derived from the data.</a:t>
          </a:r>
        </a:p>
      </dgm:t>
    </dgm:pt>
    <dgm:pt modelId="{ED431761-7949-42E2-AC54-058F17AFDC91}" type="parTrans" cxnId="{3AD087A3-071A-4910-B832-ECEAAB750DD0}">
      <dgm:prSet/>
      <dgm:spPr/>
      <dgm:t>
        <a:bodyPr/>
        <a:lstStyle/>
        <a:p>
          <a:endParaRPr lang="en-US"/>
        </a:p>
      </dgm:t>
    </dgm:pt>
    <dgm:pt modelId="{93430DDD-5134-4696-8518-78A673CDB622}" type="sibTrans" cxnId="{3AD087A3-071A-4910-B832-ECEAAB750DD0}">
      <dgm:prSet/>
      <dgm:spPr/>
      <dgm:t>
        <a:bodyPr/>
        <a:lstStyle/>
        <a:p>
          <a:endParaRPr lang="en-US"/>
        </a:p>
      </dgm:t>
    </dgm:pt>
    <dgm:pt modelId="{9BA94D07-D178-4CEC-B531-828804F4A86E}" type="pres">
      <dgm:prSet presAssocID="{C48878A8-2903-4712-8150-6A8694FDB4A0}" presName="Root" presStyleCnt="0">
        <dgm:presLayoutVars>
          <dgm:dir/>
          <dgm:resizeHandles val="exact"/>
        </dgm:presLayoutVars>
      </dgm:prSet>
      <dgm:spPr/>
    </dgm:pt>
    <dgm:pt modelId="{7238605F-CD9E-4901-9C75-A934544DA83B}" type="pres">
      <dgm:prSet presAssocID="{B74057BF-B9F3-463F-945D-58E6EA3EEC1D}" presName="Composite" presStyleCnt="0"/>
      <dgm:spPr/>
    </dgm:pt>
    <dgm:pt modelId="{050D1991-9A02-48A8-9FF8-BB2A8CF1D4C8}" type="pres">
      <dgm:prSet presAssocID="{B74057BF-B9F3-463F-945D-58E6EA3EEC1D}"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12729" r="12266" b="-6"/>
          <a:stretch/>
        </a:blipFill>
      </dgm:spPr>
      <dgm:extLst>
        <a:ext uri="{E40237B7-FDA0-4F09-8148-C483321AD2D9}">
          <dgm14:cNvPr xmlns:dgm14="http://schemas.microsoft.com/office/drawing/2010/diagram" id="0" name="" descr="Social media people communication message speech bubble"/>
        </a:ext>
      </dgm:extLst>
    </dgm:pt>
    <dgm:pt modelId="{05A2093C-DF8E-4760-A99A-CB9D05EE3B84}" type="pres">
      <dgm:prSet presAssocID="{B74057BF-B9F3-463F-945D-58E6EA3EEC1D}" presName="Subtitle" presStyleLbl="revTx" presStyleIdx="0" presStyleCnt="6">
        <dgm:presLayoutVars>
          <dgm:chMax val="0"/>
          <dgm:bulletEnabled/>
        </dgm:presLayoutVars>
      </dgm:prSet>
      <dgm:spPr/>
    </dgm:pt>
    <dgm:pt modelId="{8FBFDF04-4BFC-4E17-AEB5-335734B29CF7}" type="pres">
      <dgm:prSet presAssocID="{B74057BF-B9F3-463F-945D-58E6EA3EEC1D}" presName="Description" presStyleLbl="revTx" presStyleIdx="1" presStyleCnt="6">
        <dgm:presLayoutVars>
          <dgm:bulletEnabled/>
        </dgm:presLayoutVars>
      </dgm:prSet>
      <dgm:spPr/>
    </dgm:pt>
    <dgm:pt modelId="{4B79E8A1-B151-43A4-B0B9-9C431753AD19}" type="pres">
      <dgm:prSet presAssocID="{CC1BB9BF-3542-4051-BA2A-EF466B2A7BB0}" presName="sibTrans" presStyleLbl="sibTrans2D1" presStyleIdx="0" presStyleCnt="0"/>
      <dgm:spPr/>
    </dgm:pt>
    <dgm:pt modelId="{C7F11E05-101E-44F0-85FE-5813E27B7A88}" type="pres">
      <dgm:prSet presAssocID="{D06BB4B5-CC60-4D7F-ABE8-ABA419D86B61}" presName="Composite" presStyleCnt="0"/>
      <dgm:spPr/>
    </dgm:pt>
    <dgm:pt modelId="{716E9648-C092-4C69-AA72-F4AAE01C4AC8}" type="pres">
      <dgm:prSet presAssocID="{D06BB4B5-CC60-4D7F-ABE8-ABA419D86B61}"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17229" r="20268" b="-6"/>
          <a:stretch/>
        </a:blipFill>
      </dgm:spPr>
      <dgm:extLst>
        <a:ext uri="{E40237B7-FDA0-4F09-8148-C483321AD2D9}">
          <dgm14:cNvPr xmlns:dgm14="http://schemas.microsoft.com/office/drawing/2010/diagram" id="0" name="" descr="Financial graphs on a dark display"/>
        </a:ext>
      </dgm:extLst>
    </dgm:pt>
    <dgm:pt modelId="{CBA71F60-37EF-4589-9A4B-0936528BD41C}" type="pres">
      <dgm:prSet presAssocID="{D06BB4B5-CC60-4D7F-ABE8-ABA419D86B61}" presName="Subtitle" presStyleLbl="revTx" presStyleIdx="2" presStyleCnt="6">
        <dgm:presLayoutVars>
          <dgm:chMax val="0"/>
          <dgm:bulletEnabled/>
        </dgm:presLayoutVars>
      </dgm:prSet>
      <dgm:spPr/>
    </dgm:pt>
    <dgm:pt modelId="{C1017F6F-4B65-4FCC-BCA4-C1A4B013654D}" type="pres">
      <dgm:prSet presAssocID="{D06BB4B5-CC60-4D7F-ABE8-ABA419D86B61}" presName="Description" presStyleLbl="revTx" presStyleIdx="3" presStyleCnt="6">
        <dgm:presLayoutVars>
          <dgm:bulletEnabled/>
        </dgm:presLayoutVars>
      </dgm:prSet>
      <dgm:spPr/>
    </dgm:pt>
    <dgm:pt modelId="{56351856-E709-4BC6-9D08-999D1B5AFA78}" type="pres">
      <dgm:prSet presAssocID="{E8FAB897-F3B0-4B2E-B212-DFE7DFFB03E0}" presName="sibTrans" presStyleLbl="sibTrans2D1" presStyleIdx="0" presStyleCnt="0"/>
      <dgm:spPr/>
    </dgm:pt>
    <dgm:pt modelId="{C3845504-5FC9-4F12-9F18-6404222A7A41}" type="pres">
      <dgm:prSet presAssocID="{AE600F98-C8A5-4065-9BD9-62694A8E11AE}" presName="Composite" presStyleCnt="0"/>
      <dgm:spPr/>
    </dgm:pt>
    <dgm:pt modelId="{1E7E603C-C842-4856-9CA6-AEB92A5A0EC6}" type="pres">
      <dgm:prSet presAssocID="{AE600F98-C8A5-4065-9BD9-62694A8E11AE}"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13214" r="21283" b="-5"/>
          <a:stretch/>
        </a:blipFill>
      </dgm:spPr>
      <dgm:extLst>
        <a:ext uri="{E40237B7-FDA0-4F09-8148-C483321AD2D9}">
          <dgm14:cNvPr xmlns:dgm14="http://schemas.microsoft.com/office/drawing/2010/diagram" id="0" name="" descr="People working on ideas"/>
        </a:ext>
      </dgm:extLst>
    </dgm:pt>
    <dgm:pt modelId="{72BCF39A-EF29-4C93-9B3E-219AE70ABF50}" type="pres">
      <dgm:prSet presAssocID="{AE600F98-C8A5-4065-9BD9-62694A8E11AE}" presName="Subtitle" presStyleLbl="revTx" presStyleIdx="4" presStyleCnt="6">
        <dgm:presLayoutVars>
          <dgm:chMax val="0"/>
          <dgm:bulletEnabled/>
        </dgm:presLayoutVars>
      </dgm:prSet>
      <dgm:spPr/>
    </dgm:pt>
    <dgm:pt modelId="{5EF39638-0868-4AFB-9816-BEFBE18D006F}" type="pres">
      <dgm:prSet presAssocID="{AE600F98-C8A5-4065-9BD9-62694A8E11AE}" presName="Description" presStyleLbl="revTx" presStyleIdx="5" presStyleCnt="6">
        <dgm:presLayoutVars>
          <dgm:bulletEnabled/>
        </dgm:presLayoutVars>
      </dgm:prSet>
      <dgm:spPr/>
    </dgm:pt>
  </dgm:ptLst>
  <dgm:cxnLst>
    <dgm:cxn modelId="{09DE5D00-8A88-458B-A8BF-E33FDE98CF11}" type="presOf" srcId="{A16F2545-3E94-4EDB-9DEA-6A4F11258049}" destId="{C1017F6F-4B65-4FCC-BCA4-C1A4B013654D}" srcOrd="0" destOrd="0" presId="urn:microsoft.com/office/officeart/2024/3/layout/verticalVisualTextBlock1"/>
    <dgm:cxn modelId="{E8F9E80F-FF12-4F1A-A085-3FDD156EDE8A}" type="presOf" srcId="{B74057BF-B9F3-463F-945D-58E6EA3EEC1D}" destId="{05A2093C-DF8E-4760-A99A-CB9D05EE3B84}" srcOrd="0" destOrd="0" presId="urn:microsoft.com/office/officeart/2024/3/layout/verticalVisualTextBlock1"/>
    <dgm:cxn modelId="{9DB9D117-A1E8-4441-9D7A-A926577E7112}" type="presOf" srcId="{D06BB4B5-CC60-4D7F-ABE8-ABA419D86B61}" destId="{CBA71F60-37EF-4589-9A4B-0936528BD41C}" srcOrd="0" destOrd="0" presId="urn:microsoft.com/office/officeart/2024/3/layout/verticalVisualTextBlock1"/>
    <dgm:cxn modelId="{9E44D728-9E42-49C2-B519-260E71EEC399}" type="presOf" srcId="{805A6EC8-83FE-41C3-A31E-86F9502E378D}" destId="{8FBFDF04-4BFC-4E17-AEB5-335734B29CF7}" srcOrd="0" destOrd="0" presId="urn:microsoft.com/office/officeart/2024/3/layout/verticalVisualTextBlock1"/>
    <dgm:cxn modelId="{23FF024C-9796-49E8-8762-3A72E4004841}" type="presOf" srcId="{C48878A8-2903-4712-8150-6A8694FDB4A0}" destId="{9BA94D07-D178-4CEC-B531-828804F4A86E}" srcOrd="0" destOrd="0" presId="urn:microsoft.com/office/officeart/2024/3/layout/verticalVisualTextBlock1"/>
    <dgm:cxn modelId="{0806348A-D6F6-4079-A0BE-6EEB56C9B274}" srcId="{C48878A8-2903-4712-8150-6A8694FDB4A0}" destId="{AE600F98-C8A5-4065-9BD9-62694A8E11AE}" srcOrd="2" destOrd="0" parTransId="{9EBB2AD6-57FB-41A4-8B52-FD187B6EDF81}" sibTransId="{FE0C6D07-478D-4886-AD7A-FA32A6A373D4}"/>
    <dgm:cxn modelId="{3AD087A3-071A-4910-B832-ECEAAB750DD0}" srcId="{AE600F98-C8A5-4065-9BD9-62694A8E11AE}" destId="{8CC39892-DED4-4BB5-A6B7-7D64A0312D8F}" srcOrd="0" destOrd="0" parTransId="{ED431761-7949-42E2-AC54-058F17AFDC91}" sibTransId="{93430DDD-5134-4696-8518-78A673CDB622}"/>
    <dgm:cxn modelId="{87429CA3-353C-412C-BD87-FE0ECBD574B6}" srcId="{C48878A8-2903-4712-8150-6A8694FDB4A0}" destId="{D06BB4B5-CC60-4D7F-ABE8-ABA419D86B61}" srcOrd="1" destOrd="0" parTransId="{8C564812-CD10-4AA0-93FD-947DB274D5DA}" sibTransId="{E8FAB897-F3B0-4B2E-B212-DFE7DFFB03E0}"/>
    <dgm:cxn modelId="{985DABA3-A9FC-4209-BA60-BF0F10628435}" type="presOf" srcId="{AE600F98-C8A5-4065-9BD9-62694A8E11AE}" destId="{72BCF39A-EF29-4C93-9B3E-219AE70ABF50}" srcOrd="0" destOrd="0" presId="urn:microsoft.com/office/officeart/2024/3/layout/verticalVisualTextBlock1"/>
    <dgm:cxn modelId="{961ACDA4-B2A9-4CFD-A6B1-1AE85455B9B5}" srcId="{B74057BF-B9F3-463F-945D-58E6EA3EEC1D}" destId="{805A6EC8-83FE-41C3-A31E-86F9502E378D}" srcOrd="0" destOrd="0" parTransId="{B271B7F2-9211-4FD3-B594-8C464FAB775D}" sibTransId="{2484DEFC-8CDE-43DA-82F2-12328FDF5FCF}"/>
    <dgm:cxn modelId="{18BF83A9-4326-492A-9637-9FAC270022B2}" srcId="{C48878A8-2903-4712-8150-6A8694FDB4A0}" destId="{B74057BF-B9F3-463F-945D-58E6EA3EEC1D}" srcOrd="0" destOrd="0" parTransId="{4FFFA01B-07CE-4915-B3E0-35CF3BDC8664}" sibTransId="{CC1BB9BF-3542-4051-BA2A-EF466B2A7BB0}"/>
    <dgm:cxn modelId="{25DFF5C4-0443-4F32-8709-C7C5A6D7BAD5}" type="presOf" srcId="{E8FAB897-F3B0-4B2E-B212-DFE7DFFB03E0}" destId="{56351856-E709-4BC6-9D08-999D1B5AFA78}" srcOrd="0" destOrd="0" presId="urn:microsoft.com/office/officeart/2024/3/layout/verticalVisualTextBlock1"/>
    <dgm:cxn modelId="{8B6A52C7-D1AE-474C-8EC6-CACA5E583D6C}" type="presOf" srcId="{8CC39892-DED4-4BB5-A6B7-7D64A0312D8F}" destId="{5EF39638-0868-4AFB-9816-BEFBE18D006F}" srcOrd="0" destOrd="0" presId="urn:microsoft.com/office/officeart/2024/3/layout/verticalVisualTextBlock1"/>
    <dgm:cxn modelId="{15B781D6-CA1D-4D2A-9FF6-8088897D8F55}" type="presOf" srcId="{CC1BB9BF-3542-4051-BA2A-EF466B2A7BB0}" destId="{4B79E8A1-B151-43A4-B0B9-9C431753AD19}" srcOrd="0" destOrd="0" presId="urn:microsoft.com/office/officeart/2024/3/layout/verticalVisualTextBlock1"/>
    <dgm:cxn modelId="{4DC693DC-046D-4620-93B3-2738DFBD107F}" srcId="{D06BB4B5-CC60-4D7F-ABE8-ABA419D86B61}" destId="{A16F2545-3E94-4EDB-9DEA-6A4F11258049}" srcOrd="0" destOrd="0" parTransId="{D739B296-3CF8-4A3F-AB96-821ABDD88BDB}" sibTransId="{94726AA3-A248-4D05-82C7-2B1F848DF37E}"/>
    <dgm:cxn modelId="{0CD09790-B305-4710-AD7F-3F3A14382769}" type="presParOf" srcId="{9BA94D07-D178-4CEC-B531-828804F4A86E}" destId="{7238605F-CD9E-4901-9C75-A934544DA83B}" srcOrd="0" destOrd="0" presId="urn:microsoft.com/office/officeart/2024/3/layout/verticalVisualTextBlock1"/>
    <dgm:cxn modelId="{09AFB5E2-7EAE-44F7-98F7-7B5A089CDCE3}" type="presParOf" srcId="{7238605F-CD9E-4901-9C75-A934544DA83B}" destId="{050D1991-9A02-48A8-9FF8-BB2A8CF1D4C8}" srcOrd="0" destOrd="0" presId="urn:microsoft.com/office/officeart/2024/3/layout/verticalVisualTextBlock1"/>
    <dgm:cxn modelId="{04833C0E-FB1B-470F-A44E-C86C44ECD6C1}" type="presParOf" srcId="{7238605F-CD9E-4901-9C75-A934544DA83B}" destId="{05A2093C-DF8E-4760-A99A-CB9D05EE3B84}" srcOrd="1" destOrd="0" presId="urn:microsoft.com/office/officeart/2024/3/layout/verticalVisualTextBlock1"/>
    <dgm:cxn modelId="{52BE1A7B-E835-41A0-9E0E-60F29684C55D}" type="presParOf" srcId="{7238605F-CD9E-4901-9C75-A934544DA83B}" destId="{8FBFDF04-4BFC-4E17-AEB5-335734B29CF7}" srcOrd="2" destOrd="0" presId="urn:microsoft.com/office/officeart/2024/3/layout/verticalVisualTextBlock1"/>
    <dgm:cxn modelId="{39C2F9F9-00E2-4E3E-93D4-E2FC7B0A2EED}" type="presParOf" srcId="{9BA94D07-D178-4CEC-B531-828804F4A86E}" destId="{4B79E8A1-B151-43A4-B0B9-9C431753AD19}" srcOrd="1" destOrd="0" presId="urn:microsoft.com/office/officeart/2024/3/layout/verticalVisualTextBlock1"/>
    <dgm:cxn modelId="{66586DC8-213F-40C8-8B44-B531A9162A55}" type="presParOf" srcId="{9BA94D07-D178-4CEC-B531-828804F4A86E}" destId="{C7F11E05-101E-44F0-85FE-5813E27B7A88}" srcOrd="2" destOrd="0" presId="urn:microsoft.com/office/officeart/2024/3/layout/verticalVisualTextBlock1"/>
    <dgm:cxn modelId="{6A6B2C0A-9C6A-4E96-9A54-D6321F734DB3}" type="presParOf" srcId="{C7F11E05-101E-44F0-85FE-5813E27B7A88}" destId="{716E9648-C092-4C69-AA72-F4AAE01C4AC8}" srcOrd="0" destOrd="0" presId="urn:microsoft.com/office/officeart/2024/3/layout/verticalVisualTextBlock1"/>
    <dgm:cxn modelId="{5C74284C-2988-4BF7-8D92-4D0570709BD0}" type="presParOf" srcId="{C7F11E05-101E-44F0-85FE-5813E27B7A88}" destId="{CBA71F60-37EF-4589-9A4B-0936528BD41C}" srcOrd="1" destOrd="0" presId="urn:microsoft.com/office/officeart/2024/3/layout/verticalVisualTextBlock1"/>
    <dgm:cxn modelId="{E5F4EF11-B12C-4F48-BBEC-E47978E89D1F}" type="presParOf" srcId="{C7F11E05-101E-44F0-85FE-5813E27B7A88}" destId="{C1017F6F-4B65-4FCC-BCA4-C1A4B013654D}" srcOrd="2" destOrd="0" presId="urn:microsoft.com/office/officeart/2024/3/layout/verticalVisualTextBlock1"/>
    <dgm:cxn modelId="{C5C9156C-537D-4D9F-A5FB-20D7FEA5FB7B}" type="presParOf" srcId="{9BA94D07-D178-4CEC-B531-828804F4A86E}" destId="{56351856-E709-4BC6-9D08-999D1B5AFA78}" srcOrd="3" destOrd="0" presId="urn:microsoft.com/office/officeart/2024/3/layout/verticalVisualTextBlock1"/>
    <dgm:cxn modelId="{137956C8-B905-47DE-963A-C7624BAA6E24}" type="presParOf" srcId="{9BA94D07-D178-4CEC-B531-828804F4A86E}" destId="{C3845504-5FC9-4F12-9F18-6404222A7A41}" srcOrd="4" destOrd="0" presId="urn:microsoft.com/office/officeart/2024/3/layout/verticalVisualTextBlock1"/>
    <dgm:cxn modelId="{0D9EF206-2475-42B9-B737-CA6058D50F0D}" type="presParOf" srcId="{C3845504-5FC9-4F12-9F18-6404222A7A41}" destId="{1E7E603C-C842-4856-9CA6-AEB92A5A0EC6}" srcOrd="0" destOrd="0" presId="urn:microsoft.com/office/officeart/2024/3/layout/verticalVisualTextBlock1"/>
    <dgm:cxn modelId="{1399F3C5-B497-4C18-AD73-2A3BBAF0E49B}" type="presParOf" srcId="{C3845504-5FC9-4F12-9F18-6404222A7A41}" destId="{72BCF39A-EF29-4C93-9B3E-219AE70ABF50}" srcOrd="1" destOrd="0" presId="urn:microsoft.com/office/officeart/2024/3/layout/verticalVisualTextBlock1"/>
    <dgm:cxn modelId="{90380036-C534-4B56-AD1D-4CE1FC9889ED}" type="presParOf" srcId="{C3845504-5FC9-4F12-9F18-6404222A7A41}" destId="{5EF39638-0868-4AFB-9816-BEFBE18D006F}"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17AA39F-80C9-42F7-8E44-C28A50AC4135}"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40EB68ED-B1C1-4132-9CF9-A0825A8BB4BD}">
      <dgm:prSet/>
      <dgm:spPr/>
      <dgm:t>
        <a:bodyPr/>
        <a:lstStyle/>
        <a:p>
          <a:pPr>
            <a:lnSpc>
              <a:spcPct val="100000"/>
            </a:lnSpc>
            <a:defRPr b="1"/>
          </a:pPr>
          <a:r>
            <a:rPr lang="en-US"/>
            <a:t>Understanding User Requirements</a:t>
          </a:r>
        </a:p>
      </dgm:t>
    </dgm:pt>
    <dgm:pt modelId="{5B2C339B-0FE1-42AE-B860-A806EBBEBA61}" type="parTrans" cxnId="{C403FACB-1E83-40DA-9B40-3F73E896F622}">
      <dgm:prSet/>
      <dgm:spPr/>
      <dgm:t>
        <a:bodyPr/>
        <a:lstStyle/>
        <a:p>
          <a:endParaRPr lang="en-US"/>
        </a:p>
      </dgm:t>
    </dgm:pt>
    <dgm:pt modelId="{F1941E9B-F328-4B06-A524-3E81E76A73C3}" type="sibTrans" cxnId="{C403FACB-1E83-40DA-9B40-3F73E896F622}">
      <dgm:prSet/>
      <dgm:spPr/>
      <dgm:t>
        <a:bodyPr/>
        <a:lstStyle/>
        <a:p>
          <a:pPr>
            <a:lnSpc>
              <a:spcPct val="100000"/>
            </a:lnSpc>
            <a:defRPr b="1"/>
          </a:pPr>
          <a:endParaRPr lang="en-US"/>
        </a:p>
      </dgm:t>
    </dgm:pt>
    <dgm:pt modelId="{653602EF-EBE7-4677-A3A0-A6A17A451EC6}">
      <dgm:prSet/>
      <dgm:spPr/>
      <dgm:t>
        <a:bodyPr/>
        <a:lstStyle/>
        <a:p>
          <a:pPr>
            <a:lnSpc>
              <a:spcPct val="100000"/>
            </a:lnSpc>
          </a:pPr>
          <a:r>
            <a:rPr lang="en-US"/>
            <a:t>Gathering and analyzing user requirements is crucial for designing applications tailored to client needs.</a:t>
          </a:r>
        </a:p>
      </dgm:t>
    </dgm:pt>
    <dgm:pt modelId="{FE3E17FD-3FAF-48B3-9E0A-88CBE516F0C6}" type="parTrans" cxnId="{6BBC4068-28F3-4BBC-A5BD-C78CD43DAE8C}">
      <dgm:prSet/>
      <dgm:spPr/>
      <dgm:t>
        <a:bodyPr/>
        <a:lstStyle/>
        <a:p>
          <a:endParaRPr lang="en-US"/>
        </a:p>
      </dgm:t>
    </dgm:pt>
    <dgm:pt modelId="{BB73708D-B2E2-4D6D-8105-986F3EE27405}" type="sibTrans" cxnId="{6BBC4068-28F3-4BBC-A5BD-C78CD43DAE8C}">
      <dgm:prSet/>
      <dgm:spPr/>
      <dgm:t>
        <a:bodyPr/>
        <a:lstStyle/>
        <a:p>
          <a:endParaRPr lang="en-US"/>
        </a:p>
      </dgm:t>
    </dgm:pt>
    <dgm:pt modelId="{39492A12-2776-42E2-9D5E-D872E9EA360B}">
      <dgm:prSet/>
      <dgm:spPr/>
      <dgm:t>
        <a:bodyPr/>
        <a:lstStyle/>
        <a:p>
          <a:pPr>
            <a:lnSpc>
              <a:spcPct val="100000"/>
            </a:lnSpc>
            <a:defRPr b="1"/>
          </a:pPr>
          <a:r>
            <a:rPr lang="en-US"/>
            <a:t>Compliance Needs</a:t>
          </a:r>
        </a:p>
      </dgm:t>
    </dgm:pt>
    <dgm:pt modelId="{F78A0FA4-E098-4E87-9A62-9167D2738326}" type="parTrans" cxnId="{0C12D225-3F7D-4063-8036-5BBAF4F9118F}">
      <dgm:prSet/>
      <dgm:spPr/>
      <dgm:t>
        <a:bodyPr/>
        <a:lstStyle/>
        <a:p>
          <a:endParaRPr lang="en-US"/>
        </a:p>
      </dgm:t>
    </dgm:pt>
    <dgm:pt modelId="{802423E7-95B7-4E8E-807E-BEFE65016B62}" type="sibTrans" cxnId="{0C12D225-3F7D-4063-8036-5BBAF4F9118F}">
      <dgm:prSet/>
      <dgm:spPr/>
      <dgm:t>
        <a:bodyPr/>
        <a:lstStyle/>
        <a:p>
          <a:pPr>
            <a:lnSpc>
              <a:spcPct val="100000"/>
            </a:lnSpc>
            <a:defRPr b="1"/>
          </a:pPr>
          <a:endParaRPr lang="en-US"/>
        </a:p>
      </dgm:t>
    </dgm:pt>
    <dgm:pt modelId="{24D66C44-6BE5-4B0D-9CF7-4F47DD3993BB}">
      <dgm:prSet/>
      <dgm:spPr/>
      <dgm:t>
        <a:bodyPr/>
        <a:lstStyle/>
        <a:p>
          <a:pPr>
            <a:lnSpc>
              <a:spcPct val="100000"/>
            </a:lnSpc>
          </a:pPr>
          <a:r>
            <a:rPr lang="en-US"/>
            <a:t>Addressing compliance needs ensures that applications meet legal and regulatory standards necessary for deployment.</a:t>
          </a:r>
        </a:p>
      </dgm:t>
    </dgm:pt>
    <dgm:pt modelId="{F92E1A60-6926-4165-BE5D-D8ADD5341167}" type="parTrans" cxnId="{F1475E5B-FFAF-4BC1-80F5-E46419ADFC22}">
      <dgm:prSet/>
      <dgm:spPr/>
      <dgm:t>
        <a:bodyPr/>
        <a:lstStyle/>
        <a:p>
          <a:endParaRPr lang="en-US"/>
        </a:p>
      </dgm:t>
    </dgm:pt>
    <dgm:pt modelId="{6C9E74C9-D602-4F27-91FB-10B6E23D2279}" type="sibTrans" cxnId="{F1475E5B-FFAF-4BC1-80F5-E46419ADFC22}">
      <dgm:prSet/>
      <dgm:spPr/>
      <dgm:t>
        <a:bodyPr/>
        <a:lstStyle/>
        <a:p>
          <a:endParaRPr lang="en-US"/>
        </a:p>
      </dgm:t>
    </dgm:pt>
    <dgm:pt modelId="{B1513D15-3AC7-475E-A66F-6107B051103B}">
      <dgm:prSet/>
      <dgm:spPr/>
      <dgm:t>
        <a:bodyPr/>
        <a:lstStyle/>
        <a:p>
          <a:pPr>
            <a:lnSpc>
              <a:spcPct val="100000"/>
            </a:lnSpc>
            <a:defRPr b="1"/>
          </a:pPr>
          <a:r>
            <a:rPr lang="en-US"/>
            <a:t>Technology Preferences</a:t>
          </a:r>
        </a:p>
      </dgm:t>
    </dgm:pt>
    <dgm:pt modelId="{8829849F-AAC3-42A3-B420-B187AD9C1F5B}" type="parTrans" cxnId="{F337409A-F47E-4305-95D9-40F0EE6E6749}">
      <dgm:prSet/>
      <dgm:spPr/>
      <dgm:t>
        <a:bodyPr/>
        <a:lstStyle/>
        <a:p>
          <a:endParaRPr lang="en-US"/>
        </a:p>
      </dgm:t>
    </dgm:pt>
    <dgm:pt modelId="{B206A8FD-705B-4553-A237-6C077964C041}" type="sibTrans" cxnId="{F337409A-F47E-4305-95D9-40F0EE6E6749}">
      <dgm:prSet/>
      <dgm:spPr/>
      <dgm:t>
        <a:bodyPr/>
        <a:lstStyle/>
        <a:p>
          <a:pPr>
            <a:lnSpc>
              <a:spcPct val="100000"/>
            </a:lnSpc>
            <a:defRPr b="1"/>
          </a:pPr>
          <a:endParaRPr lang="en-US"/>
        </a:p>
      </dgm:t>
    </dgm:pt>
    <dgm:pt modelId="{7BD3516C-B304-4482-AE11-17867D96DB46}">
      <dgm:prSet/>
      <dgm:spPr/>
      <dgm:t>
        <a:bodyPr/>
        <a:lstStyle/>
        <a:p>
          <a:pPr>
            <a:lnSpc>
              <a:spcPct val="100000"/>
            </a:lnSpc>
          </a:pPr>
          <a:r>
            <a:rPr lang="en-US"/>
            <a:t>Understanding technology preferences helps in selecting the right tools and platforms for effective application development.</a:t>
          </a:r>
        </a:p>
      </dgm:t>
    </dgm:pt>
    <dgm:pt modelId="{17F9E24A-B875-48A2-A024-DF6FCDA81753}" type="parTrans" cxnId="{FD8493CD-7EC7-41B7-8ACE-81FB2C8C4A8A}">
      <dgm:prSet/>
      <dgm:spPr/>
      <dgm:t>
        <a:bodyPr/>
        <a:lstStyle/>
        <a:p>
          <a:endParaRPr lang="en-US"/>
        </a:p>
      </dgm:t>
    </dgm:pt>
    <dgm:pt modelId="{B1E58115-8E7A-4AEC-A00C-F7F167E142D9}" type="sibTrans" cxnId="{FD8493CD-7EC7-41B7-8ACE-81FB2C8C4A8A}">
      <dgm:prSet/>
      <dgm:spPr/>
      <dgm:t>
        <a:bodyPr/>
        <a:lstStyle/>
        <a:p>
          <a:endParaRPr lang="en-US"/>
        </a:p>
      </dgm:t>
    </dgm:pt>
    <dgm:pt modelId="{F60D2558-0B8A-4D14-AF53-A97764F917E3}">
      <dgm:prSet/>
      <dgm:spPr/>
      <dgm:t>
        <a:bodyPr/>
        <a:lstStyle/>
        <a:p>
          <a:pPr>
            <a:lnSpc>
              <a:spcPct val="100000"/>
            </a:lnSpc>
            <a:defRPr b="1"/>
          </a:pPr>
          <a:r>
            <a:rPr lang="en-US"/>
            <a:t>Performance Expectations</a:t>
          </a:r>
        </a:p>
      </dgm:t>
    </dgm:pt>
    <dgm:pt modelId="{9FD9E2F6-C62F-4ADD-A054-530914348B1C}" type="parTrans" cxnId="{2E16AD8D-74D6-4337-B2D8-C39A6CDBC541}">
      <dgm:prSet/>
      <dgm:spPr/>
      <dgm:t>
        <a:bodyPr/>
        <a:lstStyle/>
        <a:p>
          <a:endParaRPr lang="en-US"/>
        </a:p>
      </dgm:t>
    </dgm:pt>
    <dgm:pt modelId="{881AA416-EFF0-4CA9-83F1-3DE7A93778D1}" type="sibTrans" cxnId="{2E16AD8D-74D6-4337-B2D8-C39A6CDBC541}">
      <dgm:prSet/>
      <dgm:spPr/>
      <dgm:t>
        <a:bodyPr/>
        <a:lstStyle/>
        <a:p>
          <a:endParaRPr lang="en-US"/>
        </a:p>
      </dgm:t>
    </dgm:pt>
    <dgm:pt modelId="{806AA351-77A2-4937-A2C8-009B8A0D948D}">
      <dgm:prSet/>
      <dgm:spPr/>
      <dgm:t>
        <a:bodyPr/>
        <a:lstStyle/>
        <a:p>
          <a:pPr>
            <a:lnSpc>
              <a:spcPct val="100000"/>
            </a:lnSpc>
          </a:pPr>
          <a:r>
            <a:rPr lang="en-US"/>
            <a:t>Setting clear performance expectations helps in delivering high-quality applications that satisfy client demands.</a:t>
          </a:r>
        </a:p>
      </dgm:t>
    </dgm:pt>
    <dgm:pt modelId="{CFC7BBE1-EE66-4543-A7EC-5396F13EE837}" type="parTrans" cxnId="{A522C33A-EDC2-4CDC-AE04-A1ACC4D8022C}">
      <dgm:prSet/>
      <dgm:spPr/>
      <dgm:t>
        <a:bodyPr/>
        <a:lstStyle/>
        <a:p>
          <a:endParaRPr lang="en-US"/>
        </a:p>
      </dgm:t>
    </dgm:pt>
    <dgm:pt modelId="{E9F52369-6E07-48B8-9E81-222B15098B9C}" type="sibTrans" cxnId="{A522C33A-EDC2-4CDC-AE04-A1ACC4D8022C}">
      <dgm:prSet/>
      <dgm:spPr/>
      <dgm:t>
        <a:bodyPr/>
        <a:lstStyle/>
        <a:p>
          <a:endParaRPr lang="en-US"/>
        </a:p>
      </dgm:t>
    </dgm:pt>
    <dgm:pt modelId="{58A7F69C-801B-4458-86CA-529E64F130CF}" type="pres">
      <dgm:prSet presAssocID="{517AA39F-80C9-42F7-8E44-C28A50AC4135}" presName="Name0" presStyleCnt="0">
        <dgm:presLayoutVars>
          <dgm:dir/>
          <dgm:resizeHandles val="exact"/>
        </dgm:presLayoutVars>
      </dgm:prSet>
      <dgm:spPr/>
    </dgm:pt>
    <dgm:pt modelId="{A9192814-6B88-46B5-881E-4B56513C44E3}" type="pres">
      <dgm:prSet presAssocID="{40EB68ED-B1C1-4132-9CF9-A0825A8BB4BD}" presName="compNode" presStyleCnt="0"/>
      <dgm:spPr/>
    </dgm:pt>
    <dgm:pt modelId="{AB9AD2AC-8D8B-4B24-B09D-FD321B39B72F}" type="pres">
      <dgm:prSet presAssocID="{40EB68ED-B1C1-4132-9CF9-A0825A8BB4BD}" presName="pictRect" presStyleLbl="revTx" presStyleIdx="0" presStyleCnt="8">
        <dgm:presLayoutVars>
          <dgm:chMax val="0"/>
          <dgm:bulletEnabled/>
        </dgm:presLayoutVars>
      </dgm:prSet>
      <dgm:spPr/>
    </dgm:pt>
    <dgm:pt modelId="{38629BBD-35D7-4968-88CA-967D7FD2BB48}" type="pres">
      <dgm:prSet presAssocID="{40EB68ED-B1C1-4132-9CF9-A0825A8BB4BD}" presName="textRect" presStyleLbl="revTx" presStyleIdx="1" presStyleCnt="8">
        <dgm:presLayoutVars>
          <dgm:bulletEnabled/>
        </dgm:presLayoutVars>
      </dgm:prSet>
      <dgm:spPr/>
    </dgm:pt>
    <dgm:pt modelId="{3EE76335-BAE9-47F8-912C-E7D008F075F2}" type="pres">
      <dgm:prSet presAssocID="{F1941E9B-F328-4B06-A524-3E81E76A73C3}" presName="sibTrans" presStyleLbl="sibTrans2D1" presStyleIdx="0" presStyleCnt="0"/>
      <dgm:spPr/>
    </dgm:pt>
    <dgm:pt modelId="{3B44C376-80AA-4D16-94F2-407AC7312238}" type="pres">
      <dgm:prSet presAssocID="{39492A12-2776-42E2-9D5E-D872E9EA360B}" presName="compNode" presStyleCnt="0"/>
      <dgm:spPr/>
    </dgm:pt>
    <dgm:pt modelId="{79BD9988-01BF-47C9-B7CC-1C519EE8717D}" type="pres">
      <dgm:prSet presAssocID="{39492A12-2776-42E2-9D5E-D872E9EA360B}" presName="pictRect" presStyleLbl="revTx" presStyleIdx="2" presStyleCnt="8">
        <dgm:presLayoutVars>
          <dgm:chMax val="0"/>
          <dgm:bulletEnabled/>
        </dgm:presLayoutVars>
      </dgm:prSet>
      <dgm:spPr/>
    </dgm:pt>
    <dgm:pt modelId="{92B3E292-F6F8-4626-AAFA-C32A60185F16}" type="pres">
      <dgm:prSet presAssocID="{39492A12-2776-42E2-9D5E-D872E9EA360B}" presName="textRect" presStyleLbl="revTx" presStyleIdx="3" presStyleCnt="8">
        <dgm:presLayoutVars>
          <dgm:bulletEnabled/>
        </dgm:presLayoutVars>
      </dgm:prSet>
      <dgm:spPr/>
    </dgm:pt>
    <dgm:pt modelId="{8EBE297A-8BA5-40C8-9BF7-E3000450E2D6}" type="pres">
      <dgm:prSet presAssocID="{802423E7-95B7-4E8E-807E-BEFE65016B62}" presName="sibTrans" presStyleLbl="sibTrans2D1" presStyleIdx="0" presStyleCnt="0"/>
      <dgm:spPr/>
    </dgm:pt>
    <dgm:pt modelId="{66945431-4DCB-4A7D-9CA1-52CF1A48B181}" type="pres">
      <dgm:prSet presAssocID="{B1513D15-3AC7-475E-A66F-6107B051103B}" presName="compNode" presStyleCnt="0"/>
      <dgm:spPr/>
    </dgm:pt>
    <dgm:pt modelId="{B85FAA7B-A924-4F68-9CF3-1A8DA925D6A3}" type="pres">
      <dgm:prSet presAssocID="{B1513D15-3AC7-475E-A66F-6107B051103B}" presName="pictRect" presStyleLbl="revTx" presStyleIdx="4" presStyleCnt="8">
        <dgm:presLayoutVars>
          <dgm:chMax val="0"/>
          <dgm:bulletEnabled/>
        </dgm:presLayoutVars>
      </dgm:prSet>
      <dgm:spPr/>
    </dgm:pt>
    <dgm:pt modelId="{22956090-E190-479D-99E8-F87CDD7904CD}" type="pres">
      <dgm:prSet presAssocID="{B1513D15-3AC7-475E-A66F-6107B051103B}" presName="textRect" presStyleLbl="revTx" presStyleIdx="5" presStyleCnt="8">
        <dgm:presLayoutVars>
          <dgm:bulletEnabled/>
        </dgm:presLayoutVars>
      </dgm:prSet>
      <dgm:spPr/>
    </dgm:pt>
    <dgm:pt modelId="{02BCCC20-56BC-438A-B490-8479EE9D78CA}" type="pres">
      <dgm:prSet presAssocID="{B206A8FD-705B-4553-A237-6C077964C041}" presName="sibTrans" presStyleLbl="sibTrans2D1" presStyleIdx="0" presStyleCnt="0"/>
      <dgm:spPr/>
    </dgm:pt>
    <dgm:pt modelId="{230FB8D2-0A39-47B3-90BA-E2983A1CEF3D}" type="pres">
      <dgm:prSet presAssocID="{F60D2558-0B8A-4D14-AF53-A97764F917E3}" presName="compNode" presStyleCnt="0"/>
      <dgm:spPr/>
    </dgm:pt>
    <dgm:pt modelId="{DF0AEFC1-79ED-4A52-9808-13D50352589F}" type="pres">
      <dgm:prSet presAssocID="{F60D2558-0B8A-4D14-AF53-A97764F917E3}" presName="pictRect" presStyleLbl="revTx" presStyleIdx="6" presStyleCnt="8">
        <dgm:presLayoutVars>
          <dgm:chMax val="0"/>
          <dgm:bulletEnabled/>
        </dgm:presLayoutVars>
      </dgm:prSet>
      <dgm:spPr/>
    </dgm:pt>
    <dgm:pt modelId="{98463199-64F0-403B-A07F-22080B023213}" type="pres">
      <dgm:prSet presAssocID="{F60D2558-0B8A-4D14-AF53-A97764F917E3}" presName="textRect" presStyleLbl="revTx" presStyleIdx="7" presStyleCnt="8">
        <dgm:presLayoutVars>
          <dgm:bulletEnabled/>
        </dgm:presLayoutVars>
      </dgm:prSet>
      <dgm:spPr/>
    </dgm:pt>
  </dgm:ptLst>
  <dgm:cxnLst>
    <dgm:cxn modelId="{0C12D225-3F7D-4063-8036-5BBAF4F9118F}" srcId="{517AA39F-80C9-42F7-8E44-C28A50AC4135}" destId="{39492A12-2776-42E2-9D5E-D872E9EA360B}" srcOrd="1" destOrd="0" parTransId="{F78A0FA4-E098-4E87-9A62-9167D2738326}" sibTransId="{802423E7-95B7-4E8E-807E-BEFE65016B62}"/>
    <dgm:cxn modelId="{A522C33A-EDC2-4CDC-AE04-A1ACC4D8022C}" srcId="{F60D2558-0B8A-4D14-AF53-A97764F917E3}" destId="{806AA351-77A2-4937-A2C8-009B8A0D948D}" srcOrd="0" destOrd="0" parTransId="{CFC7BBE1-EE66-4543-A7EC-5396F13EE837}" sibTransId="{E9F52369-6E07-48B8-9E81-222B15098B9C}"/>
    <dgm:cxn modelId="{B7CDBC3B-BA5E-46F8-929D-B79E1859FB8F}" type="presOf" srcId="{653602EF-EBE7-4677-A3A0-A6A17A451EC6}" destId="{38629BBD-35D7-4968-88CA-967D7FD2BB48}" srcOrd="0" destOrd="0" presId="urn:microsoft.com/office/officeart/2024/3/layout/hArchList1"/>
    <dgm:cxn modelId="{F1475E5B-FFAF-4BC1-80F5-E46419ADFC22}" srcId="{39492A12-2776-42E2-9D5E-D872E9EA360B}" destId="{24D66C44-6BE5-4B0D-9CF7-4F47DD3993BB}" srcOrd="0" destOrd="0" parTransId="{F92E1A60-6926-4165-BE5D-D8ADD5341167}" sibTransId="{6C9E74C9-D602-4F27-91FB-10B6E23D2279}"/>
    <dgm:cxn modelId="{6F141D45-B164-4DCC-96FB-F2C2874791C9}" type="presOf" srcId="{39492A12-2776-42E2-9D5E-D872E9EA360B}" destId="{79BD9988-01BF-47C9-B7CC-1C519EE8717D}" srcOrd="0" destOrd="0" presId="urn:microsoft.com/office/officeart/2024/3/layout/hArchList1"/>
    <dgm:cxn modelId="{6BBC4068-28F3-4BBC-A5BD-C78CD43DAE8C}" srcId="{40EB68ED-B1C1-4132-9CF9-A0825A8BB4BD}" destId="{653602EF-EBE7-4677-A3A0-A6A17A451EC6}" srcOrd="0" destOrd="0" parTransId="{FE3E17FD-3FAF-48B3-9E0A-88CBE516F0C6}" sibTransId="{BB73708D-B2E2-4D6D-8105-986F3EE27405}"/>
    <dgm:cxn modelId="{306DB25A-CEDB-44C6-AB2C-C051F60DC48A}" type="presOf" srcId="{F60D2558-0B8A-4D14-AF53-A97764F917E3}" destId="{DF0AEFC1-79ED-4A52-9808-13D50352589F}" srcOrd="0" destOrd="0" presId="urn:microsoft.com/office/officeart/2024/3/layout/hArchList1"/>
    <dgm:cxn modelId="{04263584-7ABB-46BB-8D3D-AC589B7CC725}" type="presOf" srcId="{7BD3516C-B304-4482-AE11-17867D96DB46}" destId="{22956090-E190-479D-99E8-F87CDD7904CD}" srcOrd="0" destOrd="0" presId="urn:microsoft.com/office/officeart/2024/3/layout/hArchList1"/>
    <dgm:cxn modelId="{2E16AD8D-74D6-4337-B2D8-C39A6CDBC541}" srcId="{517AA39F-80C9-42F7-8E44-C28A50AC4135}" destId="{F60D2558-0B8A-4D14-AF53-A97764F917E3}" srcOrd="3" destOrd="0" parTransId="{9FD9E2F6-C62F-4ADD-A054-530914348B1C}" sibTransId="{881AA416-EFF0-4CA9-83F1-3DE7A93778D1}"/>
    <dgm:cxn modelId="{40A9DD8E-05D6-44A0-B084-F7E97FB341AB}" type="presOf" srcId="{F1941E9B-F328-4B06-A524-3E81E76A73C3}" destId="{3EE76335-BAE9-47F8-912C-E7D008F075F2}" srcOrd="0" destOrd="0" presId="urn:microsoft.com/office/officeart/2024/3/layout/hArchList1"/>
    <dgm:cxn modelId="{607A8794-1145-4018-90BE-FB7CA550FB56}" type="presOf" srcId="{B1513D15-3AC7-475E-A66F-6107B051103B}" destId="{B85FAA7B-A924-4F68-9CF3-1A8DA925D6A3}" srcOrd="0" destOrd="0" presId="urn:microsoft.com/office/officeart/2024/3/layout/hArchList1"/>
    <dgm:cxn modelId="{F337409A-F47E-4305-95D9-40F0EE6E6749}" srcId="{517AA39F-80C9-42F7-8E44-C28A50AC4135}" destId="{B1513D15-3AC7-475E-A66F-6107B051103B}" srcOrd="2" destOrd="0" parTransId="{8829849F-AAC3-42A3-B420-B187AD9C1F5B}" sibTransId="{B206A8FD-705B-4553-A237-6C077964C041}"/>
    <dgm:cxn modelId="{BE6737B3-1E90-48A5-A6A0-554F3D29190D}" type="presOf" srcId="{24D66C44-6BE5-4B0D-9CF7-4F47DD3993BB}" destId="{92B3E292-F6F8-4626-AAFA-C32A60185F16}" srcOrd="0" destOrd="0" presId="urn:microsoft.com/office/officeart/2024/3/layout/hArchList1"/>
    <dgm:cxn modelId="{6400F0BD-4413-4248-8198-71A91C2DB6C3}" type="presOf" srcId="{40EB68ED-B1C1-4132-9CF9-A0825A8BB4BD}" destId="{AB9AD2AC-8D8B-4B24-B09D-FD321B39B72F}" srcOrd="0" destOrd="0" presId="urn:microsoft.com/office/officeart/2024/3/layout/hArchList1"/>
    <dgm:cxn modelId="{DE0933C4-A2FD-4776-8379-A24E27D40449}" type="presOf" srcId="{806AA351-77A2-4937-A2C8-009B8A0D948D}" destId="{98463199-64F0-403B-A07F-22080B023213}" srcOrd="0" destOrd="0" presId="urn:microsoft.com/office/officeart/2024/3/layout/hArchList1"/>
    <dgm:cxn modelId="{7BF9D0C6-EB60-4506-937F-8FB6BEC7BF0D}" type="presOf" srcId="{802423E7-95B7-4E8E-807E-BEFE65016B62}" destId="{8EBE297A-8BA5-40C8-9BF7-E3000450E2D6}" srcOrd="0" destOrd="0" presId="urn:microsoft.com/office/officeart/2024/3/layout/hArchList1"/>
    <dgm:cxn modelId="{C403FACB-1E83-40DA-9B40-3F73E896F622}" srcId="{517AA39F-80C9-42F7-8E44-C28A50AC4135}" destId="{40EB68ED-B1C1-4132-9CF9-A0825A8BB4BD}" srcOrd="0" destOrd="0" parTransId="{5B2C339B-0FE1-42AE-B860-A806EBBEBA61}" sibTransId="{F1941E9B-F328-4B06-A524-3E81E76A73C3}"/>
    <dgm:cxn modelId="{FD8493CD-7EC7-41B7-8ACE-81FB2C8C4A8A}" srcId="{B1513D15-3AC7-475E-A66F-6107B051103B}" destId="{7BD3516C-B304-4482-AE11-17867D96DB46}" srcOrd="0" destOrd="0" parTransId="{17F9E24A-B875-48A2-A024-DF6FCDA81753}" sibTransId="{B1E58115-8E7A-4AEC-A00C-F7F167E142D9}"/>
    <dgm:cxn modelId="{EE5947DD-86CD-43E4-B2D8-A12F0F2D8103}" type="presOf" srcId="{B206A8FD-705B-4553-A237-6C077964C041}" destId="{02BCCC20-56BC-438A-B490-8479EE9D78CA}" srcOrd="0" destOrd="0" presId="urn:microsoft.com/office/officeart/2024/3/layout/hArchList1"/>
    <dgm:cxn modelId="{A1D8F9E0-7900-4B22-80AC-7B43CD514F5A}" type="presOf" srcId="{517AA39F-80C9-42F7-8E44-C28A50AC4135}" destId="{58A7F69C-801B-4458-86CA-529E64F130CF}" srcOrd="0" destOrd="0" presId="urn:microsoft.com/office/officeart/2024/3/layout/hArchList1"/>
    <dgm:cxn modelId="{D00A9E3B-8260-49E9-855E-11876E495ED8}" type="presParOf" srcId="{58A7F69C-801B-4458-86CA-529E64F130CF}" destId="{A9192814-6B88-46B5-881E-4B56513C44E3}" srcOrd="0" destOrd="0" presId="urn:microsoft.com/office/officeart/2024/3/layout/hArchList1"/>
    <dgm:cxn modelId="{9CEBE278-A231-461F-B0E0-065950C3ABAB}" type="presParOf" srcId="{A9192814-6B88-46B5-881E-4B56513C44E3}" destId="{AB9AD2AC-8D8B-4B24-B09D-FD321B39B72F}" srcOrd="0" destOrd="0" presId="urn:microsoft.com/office/officeart/2024/3/layout/hArchList1"/>
    <dgm:cxn modelId="{1CB0340A-F14B-492A-85FB-525451886D08}" type="presParOf" srcId="{A9192814-6B88-46B5-881E-4B56513C44E3}" destId="{38629BBD-35D7-4968-88CA-967D7FD2BB48}" srcOrd="1" destOrd="0" presId="urn:microsoft.com/office/officeart/2024/3/layout/hArchList1"/>
    <dgm:cxn modelId="{A7822D81-9F43-4D50-8A80-972BEC03444B}" type="presParOf" srcId="{58A7F69C-801B-4458-86CA-529E64F130CF}" destId="{3EE76335-BAE9-47F8-912C-E7D008F075F2}" srcOrd="1" destOrd="0" presId="urn:microsoft.com/office/officeart/2024/3/layout/hArchList1"/>
    <dgm:cxn modelId="{07015DA5-B9AE-43FA-8FFB-95776A1C671B}" type="presParOf" srcId="{58A7F69C-801B-4458-86CA-529E64F130CF}" destId="{3B44C376-80AA-4D16-94F2-407AC7312238}" srcOrd="2" destOrd="0" presId="urn:microsoft.com/office/officeart/2024/3/layout/hArchList1"/>
    <dgm:cxn modelId="{CC311D43-615C-4287-B490-73CDAF53BD6A}" type="presParOf" srcId="{3B44C376-80AA-4D16-94F2-407AC7312238}" destId="{79BD9988-01BF-47C9-B7CC-1C519EE8717D}" srcOrd="0" destOrd="0" presId="urn:microsoft.com/office/officeart/2024/3/layout/hArchList1"/>
    <dgm:cxn modelId="{55B0E056-C76F-4A2A-816C-C009C8FF060A}" type="presParOf" srcId="{3B44C376-80AA-4D16-94F2-407AC7312238}" destId="{92B3E292-F6F8-4626-AAFA-C32A60185F16}" srcOrd="1" destOrd="0" presId="urn:microsoft.com/office/officeart/2024/3/layout/hArchList1"/>
    <dgm:cxn modelId="{1B4393EE-801C-4D11-960D-3DEAA6E63D53}" type="presParOf" srcId="{58A7F69C-801B-4458-86CA-529E64F130CF}" destId="{8EBE297A-8BA5-40C8-9BF7-E3000450E2D6}" srcOrd="3" destOrd="0" presId="urn:microsoft.com/office/officeart/2024/3/layout/hArchList1"/>
    <dgm:cxn modelId="{BEAAAE95-C422-4953-B078-FE3B2224FA78}" type="presParOf" srcId="{58A7F69C-801B-4458-86CA-529E64F130CF}" destId="{66945431-4DCB-4A7D-9CA1-52CF1A48B181}" srcOrd="4" destOrd="0" presId="urn:microsoft.com/office/officeart/2024/3/layout/hArchList1"/>
    <dgm:cxn modelId="{2E0197FD-B68F-454B-B0C9-F5FE9E6BB134}" type="presParOf" srcId="{66945431-4DCB-4A7D-9CA1-52CF1A48B181}" destId="{B85FAA7B-A924-4F68-9CF3-1A8DA925D6A3}" srcOrd="0" destOrd="0" presId="urn:microsoft.com/office/officeart/2024/3/layout/hArchList1"/>
    <dgm:cxn modelId="{8C5DC567-EF74-4A26-AD66-FD3A75CC2495}" type="presParOf" srcId="{66945431-4DCB-4A7D-9CA1-52CF1A48B181}" destId="{22956090-E190-479D-99E8-F87CDD7904CD}" srcOrd="1" destOrd="0" presId="urn:microsoft.com/office/officeart/2024/3/layout/hArchList1"/>
    <dgm:cxn modelId="{BACBC8CD-535B-44AF-85E9-940774B97F11}" type="presParOf" srcId="{58A7F69C-801B-4458-86CA-529E64F130CF}" destId="{02BCCC20-56BC-438A-B490-8479EE9D78CA}" srcOrd="5" destOrd="0" presId="urn:microsoft.com/office/officeart/2024/3/layout/hArchList1"/>
    <dgm:cxn modelId="{024A6EDF-EE58-4A2F-A12F-90A88D6BBC25}" type="presParOf" srcId="{58A7F69C-801B-4458-86CA-529E64F130CF}" destId="{230FB8D2-0A39-47B3-90BA-E2983A1CEF3D}" srcOrd="6" destOrd="0" presId="urn:microsoft.com/office/officeart/2024/3/layout/hArchList1"/>
    <dgm:cxn modelId="{69B2EBCA-BD8E-4081-85C7-F45719453A06}" type="presParOf" srcId="{230FB8D2-0A39-47B3-90BA-E2983A1CEF3D}" destId="{DF0AEFC1-79ED-4A52-9808-13D50352589F}" srcOrd="0" destOrd="0" presId="urn:microsoft.com/office/officeart/2024/3/layout/hArchList1"/>
    <dgm:cxn modelId="{604FB1A4-0A07-4534-B9F7-67895182C5B0}" type="presParOf" srcId="{230FB8D2-0A39-47B3-90BA-E2983A1CEF3D}" destId="{98463199-64F0-403B-A07F-22080B023213}"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ED05F7-C65F-42AB-BAEF-2D2B930A1758}">
      <dsp:nvSpPr>
        <dsp:cNvPr id="0" name=""/>
        <dsp:cNvSpPr/>
      </dsp:nvSpPr>
      <dsp:spPr>
        <a:xfrm>
          <a:off x="0" y="0"/>
          <a:ext cx="1681599" cy="16815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15640" r="17609" b="-2"/>
          <a:stretch/>
        </a:blipFill>
        <a:ln>
          <a:noFill/>
        </a:ln>
        <a:effectLst/>
      </dsp:spPr>
      <dsp:style>
        <a:lnRef idx="0">
          <a:scrgbClr r="0" g="0" b="0"/>
        </a:lnRef>
        <a:fillRef idx="3">
          <a:scrgbClr r="0" g="0" b="0"/>
        </a:fillRef>
        <a:effectRef idx="2">
          <a:scrgbClr r="0" g="0" b="0"/>
        </a:effectRef>
        <a:fontRef idx="minor">
          <a:schemeClr val="lt1"/>
        </a:fontRef>
      </dsp:style>
    </dsp:sp>
    <dsp:sp modelId="{0DC06443-F19B-4391-A62B-54915FCDD3B0}">
      <dsp:nvSpPr>
        <dsp:cNvPr id="0" name=""/>
        <dsp:cNvSpPr/>
      </dsp:nvSpPr>
      <dsp:spPr>
        <a:xfrm>
          <a:off x="1861599" y="0"/>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Importance of Localization</a:t>
          </a:r>
        </a:p>
      </dsp:txBody>
      <dsp:txXfrm>
        <a:off x="1861599" y="0"/>
        <a:ext cx="5167674" cy="346182"/>
      </dsp:txXfrm>
    </dsp:sp>
    <dsp:sp modelId="{B4B9713B-E721-47CD-B49B-E4074769BC15}">
      <dsp:nvSpPr>
        <dsp:cNvPr id="0" name=""/>
        <dsp:cNvSpPr/>
      </dsp:nvSpPr>
      <dsp:spPr>
        <a:xfrm>
          <a:off x="1861599" y="346182"/>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Localization allows applications to cater to different cultural contexts, enhancing user experience and engagement.</a:t>
          </a:r>
        </a:p>
      </dsp:txBody>
      <dsp:txXfrm>
        <a:off x="1861599" y="346182"/>
        <a:ext cx="5167674" cy="1335417"/>
      </dsp:txXfrm>
    </dsp:sp>
    <dsp:sp modelId="{781012CA-3914-4DD1-B271-78B761B9F4D5}">
      <dsp:nvSpPr>
        <dsp:cNvPr id="0" name=""/>
        <dsp:cNvSpPr/>
      </dsp:nvSpPr>
      <dsp:spPr>
        <a:xfrm>
          <a:off x="0" y="1816127"/>
          <a:ext cx="1681599" cy="168159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12582" r="19172" b="5"/>
          <a:stretch/>
        </a:blipFill>
        <a:ln>
          <a:noFill/>
        </a:ln>
        <a:effectLst/>
      </dsp:spPr>
      <dsp:style>
        <a:lnRef idx="0">
          <a:scrgbClr r="0" g="0" b="0"/>
        </a:lnRef>
        <a:fillRef idx="3">
          <a:scrgbClr r="0" g="0" b="0"/>
        </a:fillRef>
        <a:effectRef idx="2">
          <a:scrgbClr r="0" g="0" b="0"/>
        </a:effectRef>
        <a:fontRef idx="minor">
          <a:schemeClr val="lt1"/>
        </a:fontRef>
      </dsp:style>
    </dsp:sp>
    <dsp:sp modelId="{E3EB2F32-D723-4307-85B0-A17114B8AE6E}">
      <dsp:nvSpPr>
        <dsp:cNvPr id="0" name=""/>
        <dsp:cNvSpPr/>
      </dsp:nvSpPr>
      <dsp:spPr>
        <a:xfrm>
          <a:off x="1861599" y="1816127"/>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Wider Audience Reach</a:t>
          </a:r>
        </a:p>
      </dsp:txBody>
      <dsp:txXfrm>
        <a:off x="1861599" y="1816127"/>
        <a:ext cx="5167674" cy="346182"/>
      </dsp:txXfrm>
    </dsp:sp>
    <dsp:sp modelId="{507C69A1-0843-4299-84D3-ECD390AB1A87}">
      <dsp:nvSpPr>
        <dsp:cNvPr id="0" name=""/>
        <dsp:cNvSpPr/>
      </dsp:nvSpPr>
      <dsp:spPr>
        <a:xfrm>
          <a:off x="1861599" y="2162310"/>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Supporting multiple languages helps applications reach a broader audience, maximizing their global impact and success.</a:t>
          </a:r>
        </a:p>
      </dsp:txBody>
      <dsp:txXfrm>
        <a:off x="1861599" y="2162310"/>
        <a:ext cx="5167674" cy="1335417"/>
      </dsp:txXfrm>
    </dsp:sp>
    <dsp:sp modelId="{6BF20DBF-A5F3-4F2E-A99F-6888F3A2B832}">
      <dsp:nvSpPr>
        <dsp:cNvPr id="0" name=""/>
        <dsp:cNvSpPr/>
      </dsp:nvSpPr>
      <dsp:spPr>
        <a:xfrm>
          <a:off x="0" y="3632255"/>
          <a:ext cx="1681599" cy="168159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15070" r="19427" b="-5"/>
          <a:stretch/>
        </a:blipFill>
        <a:ln>
          <a:noFill/>
        </a:ln>
        <a:effectLst/>
      </dsp:spPr>
      <dsp:style>
        <a:lnRef idx="0">
          <a:scrgbClr r="0" g="0" b="0"/>
        </a:lnRef>
        <a:fillRef idx="3">
          <a:scrgbClr r="0" g="0" b="0"/>
        </a:fillRef>
        <a:effectRef idx="2">
          <a:scrgbClr r="0" g="0" b="0"/>
        </a:effectRef>
        <a:fontRef idx="minor">
          <a:schemeClr val="lt1"/>
        </a:fontRef>
      </dsp:style>
    </dsp:sp>
    <dsp:sp modelId="{DD4383C2-AE24-45D6-B095-36545372A580}">
      <dsp:nvSpPr>
        <dsp:cNvPr id="0" name=""/>
        <dsp:cNvSpPr/>
      </dsp:nvSpPr>
      <dsp:spPr>
        <a:xfrm>
          <a:off x="1861599" y="3632255"/>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Design Integration</a:t>
          </a:r>
        </a:p>
      </dsp:txBody>
      <dsp:txXfrm>
        <a:off x="1861599" y="3632255"/>
        <a:ext cx="5167674" cy="346182"/>
      </dsp:txXfrm>
    </dsp:sp>
    <dsp:sp modelId="{058A1FCB-8568-4396-9AC2-486E2A9D3BDA}">
      <dsp:nvSpPr>
        <dsp:cNvPr id="0" name=""/>
        <dsp:cNvSpPr/>
      </dsp:nvSpPr>
      <dsp:spPr>
        <a:xfrm>
          <a:off x="1861599" y="3978438"/>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Incorporating language support early in design ensures seamless functionality and adaptability for various users.</a:t>
          </a:r>
        </a:p>
      </dsp:txBody>
      <dsp:txXfrm>
        <a:off x="1861599" y="3978438"/>
        <a:ext cx="5167674" cy="13354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0056E4-2B9F-4267-AAEE-320A13AFB626}">
      <dsp:nvSpPr>
        <dsp:cNvPr id="0" name=""/>
        <dsp:cNvSpPr/>
      </dsp:nvSpPr>
      <dsp:spPr>
        <a:xfrm>
          <a:off x="0" y="0"/>
          <a:ext cx="1681599" cy="16815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13864" r="11132" b="-6"/>
          <a:stretch/>
        </a:blipFill>
        <a:ln>
          <a:noFill/>
        </a:ln>
        <a:effectLst/>
      </dsp:spPr>
      <dsp:style>
        <a:lnRef idx="0">
          <a:scrgbClr r="0" g="0" b="0"/>
        </a:lnRef>
        <a:fillRef idx="3">
          <a:scrgbClr r="0" g="0" b="0"/>
        </a:fillRef>
        <a:effectRef idx="2">
          <a:scrgbClr r="0" g="0" b="0"/>
        </a:effectRef>
        <a:fontRef idx="minor">
          <a:schemeClr val="lt1"/>
        </a:fontRef>
      </dsp:style>
    </dsp:sp>
    <dsp:sp modelId="{A87029E7-CECF-43C2-A259-029574FADA39}">
      <dsp:nvSpPr>
        <dsp:cNvPr id="0" name=""/>
        <dsp:cNvSpPr/>
      </dsp:nvSpPr>
      <dsp:spPr>
        <a:xfrm>
          <a:off x="1861599" y="0"/>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Development Workflow Enhancement</a:t>
          </a:r>
        </a:p>
      </dsp:txBody>
      <dsp:txXfrm>
        <a:off x="1861599" y="0"/>
        <a:ext cx="5167674" cy="346182"/>
      </dsp:txXfrm>
    </dsp:sp>
    <dsp:sp modelId="{1434D759-8D0C-4D4E-AF2A-0FC2ACB88A3C}">
      <dsp:nvSpPr>
        <dsp:cNvPr id="0" name=""/>
        <dsp:cNvSpPr/>
      </dsp:nvSpPr>
      <dsp:spPr>
        <a:xfrm>
          <a:off x="1861599" y="346182"/>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CI/CD practices streamline the development process, allowing for more frequent and reliable software releases.</a:t>
          </a:r>
        </a:p>
      </dsp:txBody>
      <dsp:txXfrm>
        <a:off x="1861599" y="346182"/>
        <a:ext cx="5167674" cy="1335417"/>
      </dsp:txXfrm>
    </dsp:sp>
    <dsp:sp modelId="{48A045F4-1BF3-4689-9CE6-98866DDC32F0}">
      <dsp:nvSpPr>
        <dsp:cNvPr id="0" name=""/>
        <dsp:cNvSpPr/>
      </dsp:nvSpPr>
      <dsp:spPr>
        <a:xfrm>
          <a:off x="0" y="1816127"/>
          <a:ext cx="1681599" cy="168159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30347" r="2901" b="-2"/>
          <a:stretch/>
        </a:blipFill>
        <a:ln>
          <a:noFill/>
        </a:ln>
        <a:effectLst/>
      </dsp:spPr>
      <dsp:style>
        <a:lnRef idx="0">
          <a:scrgbClr r="0" g="0" b="0"/>
        </a:lnRef>
        <a:fillRef idx="3">
          <a:scrgbClr r="0" g="0" b="0"/>
        </a:fillRef>
        <a:effectRef idx="2">
          <a:scrgbClr r="0" g="0" b="0"/>
        </a:effectRef>
        <a:fontRef idx="minor">
          <a:schemeClr val="lt1"/>
        </a:fontRef>
      </dsp:style>
    </dsp:sp>
    <dsp:sp modelId="{5E32995F-D759-4331-BD7C-855F2BA1C4F6}">
      <dsp:nvSpPr>
        <dsp:cNvPr id="0" name=""/>
        <dsp:cNvSpPr/>
      </dsp:nvSpPr>
      <dsp:spPr>
        <a:xfrm>
          <a:off x="1861599" y="1816127"/>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Efficient Deployments</a:t>
          </a:r>
        </a:p>
      </dsp:txBody>
      <dsp:txXfrm>
        <a:off x="1861599" y="1816127"/>
        <a:ext cx="5167674" cy="346182"/>
      </dsp:txXfrm>
    </dsp:sp>
    <dsp:sp modelId="{7D061FCB-3DF4-4A53-BC4A-1404A88FBABC}">
      <dsp:nvSpPr>
        <dsp:cNvPr id="0" name=""/>
        <dsp:cNvSpPr/>
      </dsp:nvSpPr>
      <dsp:spPr>
        <a:xfrm>
          <a:off x="1861599" y="2162310"/>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Understanding client requirements for CI/CD helps in creating efficient and tailored deployment strategies.</a:t>
          </a:r>
        </a:p>
      </dsp:txBody>
      <dsp:txXfrm>
        <a:off x="1861599" y="2162310"/>
        <a:ext cx="5167674" cy="1335417"/>
      </dsp:txXfrm>
    </dsp:sp>
    <dsp:sp modelId="{67539B8F-B068-45F1-AB3C-BA1F4CE4182B}">
      <dsp:nvSpPr>
        <dsp:cNvPr id="0" name=""/>
        <dsp:cNvSpPr/>
      </dsp:nvSpPr>
      <dsp:spPr>
        <a:xfrm>
          <a:off x="0" y="3632255"/>
          <a:ext cx="1681599" cy="168159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8014" r="25488" b="3"/>
          <a:stretch/>
        </a:blipFill>
        <a:ln>
          <a:noFill/>
        </a:ln>
        <a:effectLst/>
      </dsp:spPr>
      <dsp:style>
        <a:lnRef idx="0">
          <a:scrgbClr r="0" g="0" b="0"/>
        </a:lnRef>
        <a:fillRef idx="3">
          <a:scrgbClr r="0" g="0" b="0"/>
        </a:fillRef>
        <a:effectRef idx="2">
          <a:scrgbClr r="0" g="0" b="0"/>
        </a:effectRef>
        <a:fontRef idx="minor">
          <a:schemeClr val="lt1"/>
        </a:fontRef>
      </dsp:style>
    </dsp:sp>
    <dsp:sp modelId="{56C04630-1A76-4D65-ADB5-A91C7A34AB2C}">
      <dsp:nvSpPr>
        <dsp:cNvPr id="0" name=""/>
        <dsp:cNvSpPr/>
      </dsp:nvSpPr>
      <dsp:spPr>
        <a:xfrm>
          <a:off x="1861599" y="3632255"/>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Reliable Releases</a:t>
          </a:r>
        </a:p>
      </dsp:txBody>
      <dsp:txXfrm>
        <a:off x="1861599" y="3632255"/>
        <a:ext cx="5167674" cy="346182"/>
      </dsp:txXfrm>
    </dsp:sp>
    <dsp:sp modelId="{08D27602-9094-4232-9E71-96197DF3A4B8}">
      <dsp:nvSpPr>
        <dsp:cNvPr id="0" name=""/>
        <dsp:cNvSpPr/>
      </dsp:nvSpPr>
      <dsp:spPr>
        <a:xfrm>
          <a:off x="1861599" y="3978438"/>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 strong CI/CD pipeline ensures that software deployments are reliable and can be confidently rolled out to production.</a:t>
          </a:r>
        </a:p>
      </dsp:txBody>
      <dsp:txXfrm>
        <a:off x="1861599" y="3978438"/>
        <a:ext cx="5167674" cy="133541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0D1991-9A02-48A8-9FF8-BB2A8CF1D4C8}">
      <dsp:nvSpPr>
        <dsp:cNvPr id="0" name=""/>
        <dsp:cNvSpPr/>
      </dsp:nvSpPr>
      <dsp:spPr>
        <a:xfrm>
          <a:off x="0" y="0"/>
          <a:ext cx="1681599" cy="16815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12729" r="12266" b="-6"/>
          <a:stretch/>
        </a:blipFill>
        <a:ln>
          <a:noFill/>
        </a:ln>
        <a:effectLst/>
      </dsp:spPr>
      <dsp:style>
        <a:lnRef idx="0">
          <a:scrgbClr r="0" g="0" b="0"/>
        </a:lnRef>
        <a:fillRef idx="3">
          <a:scrgbClr r="0" g="0" b="0"/>
        </a:fillRef>
        <a:effectRef idx="2">
          <a:scrgbClr r="0" g="0" b="0"/>
        </a:effectRef>
        <a:fontRef idx="minor">
          <a:schemeClr val="lt1"/>
        </a:fontRef>
      </dsp:style>
    </dsp:sp>
    <dsp:sp modelId="{05A2093C-DF8E-4760-A99A-CB9D05EE3B84}">
      <dsp:nvSpPr>
        <dsp:cNvPr id="0" name=""/>
        <dsp:cNvSpPr/>
      </dsp:nvSpPr>
      <dsp:spPr>
        <a:xfrm>
          <a:off x="1861599" y="0"/>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Understanding Client Needs</a:t>
          </a:r>
        </a:p>
      </dsp:txBody>
      <dsp:txXfrm>
        <a:off x="1861599" y="0"/>
        <a:ext cx="5167674" cy="346182"/>
      </dsp:txXfrm>
    </dsp:sp>
    <dsp:sp modelId="{8FBFDF04-4BFC-4E17-AEB5-335734B29CF7}">
      <dsp:nvSpPr>
        <dsp:cNvPr id="0" name=""/>
        <dsp:cNvSpPr/>
      </dsp:nvSpPr>
      <dsp:spPr>
        <a:xfrm>
          <a:off x="1861599" y="346182"/>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Identifying what insights are valuable to the client is crucial for effective data tracking and reporting.</a:t>
          </a:r>
        </a:p>
      </dsp:txBody>
      <dsp:txXfrm>
        <a:off x="1861599" y="346182"/>
        <a:ext cx="5167674" cy="1335417"/>
      </dsp:txXfrm>
    </dsp:sp>
    <dsp:sp modelId="{716E9648-C092-4C69-AA72-F4AAE01C4AC8}">
      <dsp:nvSpPr>
        <dsp:cNvPr id="0" name=""/>
        <dsp:cNvSpPr/>
      </dsp:nvSpPr>
      <dsp:spPr>
        <a:xfrm>
          <a:off x="0" y="1816127"/>
          <a:ext cx="1681599" cy="168159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17229" r="20268" b="-6"/>
          <a:stretch/>
        </a:blipFill>
        <a:ln>
          <a:noFill/>
        </a:ln>
        <a:effectLst/>
      </dsp:spPr>
      <dsp:style>
        <a:lnRef idx="0">
          <a:scrgbClr r="0" g="0" b="0"/>
        </a:lnRef>
        <a:fillRef idx="3">
          <a:scrgbClr r="0" g="0" b="0"/>
        </a:fillRef>
        <a:effectRef idx="2">
          <a:scrgbClr r="0" g="0" b="0"/>
        </a:effectRef>
        <a:fontRef idx="minor">
          <a:schemeClr val="lt1"/>
        </a:fontRef>
      </dsp:style>
    </dsp:sp>
    <dsp:sp modelId="{CBA71F60-37EF-4589-9A4B-0936528BD41C}">
      <dsp:nvSpPr>
        <dsp:cNvPr id="0" name=""/>
        <dsp:cNvSpPr/>
      </dsp:nvSpPr>
      <dsp:spPr>
        <a:xfrm>
          <a:off x="1861599" y="1816127"/>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Meaningful Reports</a:t>
          </a:r>
        </a:p>
      </dsp:txBody>
      <dsp:txXfrm>
        <a:off x="1861599" y="1816127"/>
        <a:ext cx="5167674" cy="346182"/>
      </dsp:txXfrm>
    </dsp:sp>
    <dsp:sp modelId="{C1017F6F-4B65-4FCC-BCA4-C1A4B013654D}">
      <dsp:nvSpPr>
        <dsp:cNvPr id="0" name=""/>
        <dsp:cNvSpPr/>
      </dsp:nvSpPr>
      <dsp:spPr>
        <a:xfrm>
          <a:off x="1861599" y="2162310"/>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The application must provide reports that are meaningful and actionable to support decision-making and strategy.</a:t>
          </a:r>
        </a:p>
      </dsp:txBody>
      <dsp:txXfrm>
        <a:off x="1861599" y="2162310"/>
        <a:ext cx="5167674" cy="1335417"/>
      </dsp:txXfrm>
    </dsp:sp>
    <dsp:sp modelId="{1E7E603C-C842-4856-9CA6-AEB92A5A0EC6}">
      <dsp:nvSpPr>
        <dsp:cNvPr id="0" name=""/>
        <dsp:cNvSpPr/>
      </dsp:nvSpPr>
      <dsp:spPr>
        <a:xfrm>
          <a:off x="0" y="3632255"/>
          <a:ext cx="1681599" cy="168159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13214" r="21283" b="-5"/>
          <a:stretch/>
        </a:blipFill>
        <a:ln>
          <a:noFill/>
        </a:ln>
        <a:effectLst/>
      </dsp:spPr>
      <dsp:style>
        <a:lnRef idx="0">
          <a:scrgbClr r="0" g="0" b="0"/>
        </a:lnRef>
        <a:fillRef idx="3">
          <a:scrgbClr r="0" g="0" b="0"/>
        </a:fillRef>
        <a:effectRef idx="2">
          <a:scrgbClr r="0" g="0" b="0"/>
        </a:effectRef>
        <a:fontRef idx="minor">
          <a:schemeClr val="lt1"/>
        </a:fontRef>
      </dsp:style>
    </dsp:sp>
    <dsp:sp modelId="{72BCF39A-EF29-4C93-9B3E-219AE70ABF50}">
      <dsp:nvSpPr>
        <dsp:cNvPr id="0" name=""/>
        <dsp:cNvSpPr/>
      </dsp:nvSpPr>
      <dsp:spPr>
        <a:xfrm>
          <a:off x="1861599" y="3632255"/>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Driving Strategy</a:t>
          </a:r>
        </a:p>
      </dsp:txBody>
      <dsp:txXfrm>
        <a:off x="1861599" y="3632255"/>
        <a:ext cx="5167674" cy="346182"/>
      </dsp:txXfrm>
    </dsp:sp>
    <dsp:sp modelId="{5EF39638-0868-4AFB-9816-BEFBE18D006F}">
      <dsp:nvSpPr>
        <dsp:cNvPr id="0" name=""/>
        <dsp:cNvSpPr/>
      </dsp:nvSpPr>
      <dsp:spPr>
        <a:xfrm>
          <a:off x="1861599" y="3978438"/>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Effective data tracking enables businesses to drive their strategy based on insights derived from the data.</a:t>
          </a:r>
        </a:p>
      </dsp:txBody>
      <dsp:txXfrm>
        <a:off x="1861599" y="3978438"/>
        <a:ext cx="5167674" cy="13354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9AD2AC-8D8B-4B24-B09D-FD321B39B72F}">
      <dsp:nvSpPr>
        <dsp:cNvPr id="0" name=""/>
        <dsp:cNvSpPr/>
      </dsp:nvSpPr>
      <dsp:spPr>
        <a:xfrm>
          <a:off x="0" y="0"/>
          <a:ext cx="2592250" cy="6048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Understanding User Requirements</a:t>
          </a:r>
        </a:p>
      </dsp:txBody>
      <dsp:txXfrm>
        <a:off x="0" y="0"/>
        <a:ext cx="2592250" cy="604882"/>
      </dsp:txXfrm>
    </dsp:sp>
    <dsp:sp modelId="{38629BBD-35D7-4968-88CA-967D7FD2BB48}">
      <dsp:nvSpPr>
        <dsp:cNvPr id="0" name=""/>
        <dsp:cNvSpPr/>
      </dsp:nvSpPr>
      <dsp:spPr>
        <a:xfrm>
          <a:off x="0" y="604882"/>
          <a:ext cx="2592250" cy="1863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Gathering and analyzing user requirements is crucial for designing applications tailored to client needs.</a:t>
          </a:r>
        </a:p>
      </dsp:txBody>
      <dsp:txXfrm>
        <a:off x="0" y="604882"/>
        <a:ext cx="2592250" cy="1863997"/>
      </dsp:txXfrm>
    </dsp:sp>
    <dsp:sp modelId="{79BD9988-01BF-47C9-B7CC-1C519EE8717D}">
      <dsp:nvSpPr>
        <dsp:cNvPr id="0" name=""/>
        <dsp:cNvSpPr/>
      </dsp:nvSpPr>
      <dsp:spPr>
        <a:xfrm>
          <a:off x="2851476" y="0"/>
          <a:ext cx="2592250" cy="6048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Compliance Needs</a:t>
          </a:r>
        </a:p>
      </dsp:txBody>
      <dsp:txXfrm>
        <a:off x="2851476" y="0"/>
        <a:ext cx="2592250" cy="604882"/>
      </dsp:txXfrm>
    </dsp:sp>
    <dsp:sp modelId="{92B3E292-F6F8-4626-AAFA-C32A60185F16}">
      <dsp:nvSpPr>
        <dsp:cNvPr id="0" name=""/>
        <dsp:cNvSpPr/>
      </dsp:nvSpPr>
      <dsp:spPr>
        <a:xfrm>
          <a:off x="2851476" y="604882"/>
          <a:ext cx="2592250" cy="1863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Addressing compliance needs ensures that applications meet legal and regulatory standards necessary for deployment.</a:t>
          </a:r>
        </a:p>
      </dsp:txBody>
      <dsp:txXfrm>
        <a:off x="2851476" y="604882"/>
        <a:ext cx="2592250" cy="1863997"/>
      </dsp:txXfrm>
    </dsp:sp>
    <dsp:sp modelId="{B85FAA7B-A924-4F68-9CF3-1A8DA925D6A3}">
      <dsp:nvSpPr>
        <dsp:cNvPr id="0" name=""/>
        <dsp:cNvSpPr/>
      </dsp:nvSpPr>
      <dsp:spPr>
        <a:xfrm>
          <a:off x="5702952" y="0"/>
          <a:ext cx="2592250" cy="6048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Technology Preferences</a:t>
          </a:r>
        </a:p>
      </dsp:txBody>
      <dsp:txXfrm>
        <a:off x="5702952" y="0"/>
        <a:ext cx="2592250" cy="604882"/>
      </dsp:txXfrm>
    </dsp:sp>
    <dsp:sp modelId="{22956090-E190-479D-99E8-F87CDD7904CD}">
      <dsp:nvSpPr>
        <dsp:cNvPr id="0" name=""/>
        <dsp:cNvSpPr/>
      </dsp:nvSpPr>
      <dsp:spPr>
        <a:xfrm>
          <a:off x="5702952" y="604882"/>
          <a:ext cx="2592250" cy="1863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Understanding technology preferences helps in selecting the right tools and platforms for effective application development.</a:t>
          </a:r>
        </a:p>
      </dsp:txBody>
      <dsp:txXfrm>
        <a:off x="5702952" y="604882"/>
        <a:ext cx="2592250" cy="1863997"/>
      </dsp:txXfrm>
    </dsp:sp>
    <dsp:sp modelId="{DF0AEFC1-79ED-4A52-9808-13D50352589F}">
      <dsp:nvSpPr>
        <dsp:cNvPr id="0" name=""/>
        <dsp:cNvSpPr/>
      </dsp:nvSpPr>
      <dsp:spPr>
        <a:xfrm>
          <a:off x="8554428" y="0"/>
          <a:ext cx="2592250" cy="6048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Performance Expectations</a:t>
          </a:r>
        </a:p>
      </dsp:txBody>
      <dsp:txXfrm>
        <a:off x="8554428" y="0"/>
        <a:ext cx="2592250" cy="604882"/>
      </dsp:txXfrm>
    </dsp:sp>
    <dsp:sp modelId="{98463199-64F0-403B-A07F-22080B023213}">
      <dsp:nvSpPr>
        <dsp:cNvPr id="0" name=""/>
        <dsp:cNvSpPr/>
      </dsp:nvSpPr>
      <dsp:spPr>
        <a:xfrm>
          <a:off x="8554428" y="604882"/>
          <a:ext cx="2592250" cy="1863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Setting clear performance expectations helps in delivering high-quality applications that satisfy client demands.</a:t>
          </a:r>
        </a:p>
      </dsp:txBody>
      <dsp:txXfrm>
        <a:off x="8554428" y="604882"/>
        <a:ext cx="2592250" cy="1863997"/>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34B8C-5A7A-4DF3-BADB-7CD63EE7AC66}" type="datetimeFigureOut">
              <a:rPr lang="en-US" smtClean="0"/>
              <a:t>2/20/2025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2CEC61-AE3E-49AF-80CA-571010CC37BE}" type="slidenum">
              <a:rPr lang="en-US" smtClean="0"/>
              <a:t>‹#›</a:t>
            </a:fld>
            <a:endParaRPr lang="en-US"/>
          </a:p>
        </p:txBody>
      </p:sp>
    </p:spTree>
    <p:extLst>
      <p:ext uri="{BB962C8B-B14F-4D97-AF65-F5344CB8AC3E}">
        <p14:creationId xmlns:p14="http://schemas.microsoft.com/office/powerpoint/2010/main" val="7967288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In this presentation, we will delve into the key components necessary for designing an application tailored to specific client needs. We will cover aspects such as user authentication, compliance, technology preferences, and more to ensure a comprehensive understanding.
</a:t>
            </a:r>
          </a:p>
        </p:txBody>
      </p:sp>
      <p:sp>
        <p:nvSpPr>
          <p:cNvPr id="4" name="Slide Number Placeholder 3"/>
          <p:cNvSpPr>
            <a:spLocks noGrp="1"/>
          </p:cNvSpPr>
          <p:nvPr>
            <p:ph type="sldNum" sz="quarter" idx="5"/>
          </p:nvPr>
        </p:nvSpPr>
        <p:spPr/>
        <p:txBody>
          <a:bodyPr/>
          <a:lstStyle/>
          <a:p>
            <a:fld id="{E1850635-28BF-448E-A1E0-5128A33802D7}" type="slidenum">
              <a:rPr lang="en-US" smtClean="0"/>
              <a:t>1</a:t>
            </a:fld>
            <a:endParaRPr lang="en-US"/>
          </a:p>
        </p:txBody>
      </p:sp>
    </p:spTree>
    <p:extLst>
      <p:ext uri="{BB962C8B-B14F-4D97-AF65-F5344CB8AC3E}">
        <p14:creationId xmlns:p14="http://schemas.microsoft.com/office/powerpoint/2010/main" val="12191529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Identifying the preferred technology stack for the frontend (e.g., React, Angular), backend (e.g., Node.js, Django), and database (e.g., MySQL, MongoDB) is crucial for aligning development efforts with client expectations.</a:t>
            </a:r>
          </a:p>
        </p:txBody>
      </p:sp>
      <p:sp>
        <p:nvSpPr>
          <p:cNvPr id="4" name="Slide Number Placeholder 3"/>
          <p:cNvSpPr>
            <a:spLocks noGrp="1"/>
          </p:cNvSpPr>
          <p:nvPr>
            <p:ph type="sldNum" sz="quarter" idx="5"/>
          </p:nvPr>
        </p:nvSpPr>
        <p:spPr/>
        <p:txBody>
          <a:bodyPr/>
          <a:lstStyle/>
          <a:p>
            <a:fld id="{E1850635-28BF-448E-A1E0-5128A33802D7}" type="slidenum">
              <a:rPr lang="en-US" smtClean="0"/>
              <a:t>10</a:t>
            </a:fld>
            <a:endParaRPr lang="en-US"/>
          </a:p>
        </p:txBody>
      </p:sp>
    </p:spTree>
    <p:extLst>
      <p:ext uri="{BB962C8B-B14F-4D97-AF65-F5344CB8AC3E}">
        <p14:creationId xmlns:p14="http://schemas.microsoft.com/office/powerpoint/2010/main" val="2667261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It's important to discuss how the new application will integrate with existing systems or tools within the client’s ecosystem. This ensures data consistency and enhances operational efficiency.</a:t>
            </a:r>
          </a:p>
        </p:txBody>
      </p:sp>
      <p:sp>
        <p:nvSpPr>
          <p:cNvPr id="4" name="Slide Number Placeholder 3"/>
          <p:cNvSpPr>
            <a:spLocks noGrp="1"/>
          </p:cNvSpPr>
          <p:nvPr>
            <p:ph type="sldNum" sz="quarter" idx="5"/>
          </p:nvPr>
        </p:nvSpPr>
        <p:spPr/>
        <p:txBody>
          <a:bodyPr/>
          <a:lstStyle/>
          <a:p>
            <a:fld id="{E1850635-28BF-448E-A1E0-5128A33802D7}" type="slidenum">
              <a:rPr lang="en-US" smtClean="0"/>
              <a:t>11</a:t>
            </a:fld>
            <a:endParaRPr lang="en-US"/>
          </a:p>
        </p:txBody>
      </p:sp>
    </p:spTree>
    <p:extLst>
      <p:ext uri="{BB962C8B-B14F-4D97-AF65-F5344CB8AC3E}">
        <p14:creationId xmlns:p14="http://schemas.microsoft.com/office/powerpoint/2010/main" val="11605979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 user-friendly interface and experience are fundamental for user adoption. Gathering requirements and preferences from clients ensures that the design meets user needs effectively.</a:t>
            </a:r>
          </a:p>
        </p:txBody>
      </p:sp>
      <p:sp>
        <p:nvSpPr>
          <p:cNvPr id="4" name="Slide Number Placeholder 3"/>
          <p:cNvSpPr>
            <a:spLocks noGrp="1"/>
          </p:cNvSpPr>
          <p:nvPr>
            <p:ph type="sldNum" sz="quarter" idx="5"/>
          </p:nvPr>
        </p:nvSpPr>
        <p:spPr/>
        <p:txBody>
          <a:bodyPr/>
          <a:lstStyle/>
          <a:p>
            <a:fld id="{E1850635-28BF-448E-A1E0-5128A33802D7}" type="slidenum">
              <a:rPr lang="en-US" smtClean="0"/>
              <a:t>12</a:t>
            </a:fld>
            <a:endParaRPr lang="en-US"/>
          </a:p>
        </p:txBody>
      </p:sp>
    </p:spTree>
    <p:extLst>
      <p:ext uri="{BB962C8B-B14F-4D97-AF65-F5344CB8AC3E}">
        <p14:creationId xmlns:p14="http://schemas.microsoft.com/office/powerpoint/2010/main" val="29684237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Understanding client requirements for UI/UX design involves discussing layout, usability, and aesthetic preferences. This will guide the design process and help create an engaging user experience.</a:t>
            </a:r>
          </a:p>
        </p:txBody>
      </p:sp>
      <p:sp>
        <p:nvSpPr>
          <p:cNvPr id="4" name="Slide Number Placeholder 3"/>
          <p:cNvSpPr>
            <a:spLocks noGrp="1"/>
          </p:cNvSpPr>
          <p:nvPr>
            <p:ph type="sldNum" sz="quarter" idx="5"/>
          </p:nvPr>
        </p:nvSpPr>
        <p:spPr/>
        <p:txBody>
          <a:bodyPr/>
          <a:lstStyle/>
          <a:p>
            <a:fld id="{E1850635-28BF-448E-A1E0-5128A33802D7}" type="slidenum">
              <a:rPr lang="en-US" smtClean="0"/>
              <a:t>13</a:t>
            </a:fld>
            <a:endParaRPr lang="en-US"/>
          </a:p>
        </p:txBody>
      </p:sp>
    </p:spTree>
    <p:extLst>
      <p:ext uri="{BB962C8B-B14F-4D97-AF65-F5344CB8AC3E}">
        <p14:creationId xmlns:p14="http://schemas.microsoft.com/office/powerpoint/2010/main" val="34935651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a globalized context, supporting multiple languages and localization is vital. Discussing these needs early in the design process will ensure that the application can reach a wider audience.</a:t>
            </a:r>
          </a:p>
        </p:txBody>
      </p:sp>
      <p:sp>
        <p:nvSpPr>
          <p:cNvPr id="4" name="Slide Number Placeholder 3"/>
          <p:cNvSpPr>
            <a:spLocks noGrp="1"/>
          </p:cNvSpPr>
          <p:nvPr>
            <p:ph type="sldNum" sz="quarter" idx="5"/>
          </p:nvPr>
        </p:nvSpPr>
        <p:spPr/>
        <p:txBody>
          <a:bodyPr/>
          <a:lstStyle/>
          <a:p>
            <a:fld id="{E1850635-28BF-448E-A1E0-5128A33802D7}" type="slidenum">
              <a:rPr lang="en-US" smtClean="0"/>
              <a:t>14</a:t>
            </a:fld>
            <a:endParaRPr lang="en-US"/>
          </a:p>
        </p:txBody>
      </p:sp>
    </p:spTree>
    <p:extLst>
      <p:ext uri="{BB962C8B-B14F-4D97-AF65-F5344CB8AC3E}">
        <p14:creationId xmlns:p14="http://schemas.microsoft.com/office/powerpoint/2010/main" val="9281564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Performance and scalability are paramount to ensure the application can handle user demands and growth. It's important to establish benchmarks and expectations during the design phase.</a:t>
            </a:r>
          </a:p>
        </p:txBody>
      </p:sp>
      <p:sp>
        <p:nvSpPr>
          <p:cNvPr id="4" name="Slide Number Placeholder 3"/>
          <p:cNvSpPr>
            <a:spLocks noGrp="1"/>
          </p:cNvSpPr>
          <p:nvPr>
            <p:ph type="sldNum" sz="quarter" idx="5"/>
          </p:nvPr>
        </p:nvSpPr>
        <p:spPr/>
        <p:txBody>
          <a:bodyPr/>
          <a:lstStyle/>
          <a:p>
            <a:fld id="{E1850635-28BF-448E-A1E0-5128A33802D7}" type="slidenum">
              <a:rPr lang="en-US" smtClean="0"/>
              <a:t>15</a:t>
            </a:fld>
            <a:endParaRPr lang="en-US"/>
          </a:p>
        </p:txBody>
      </p:sp>
    </p:spTree>
    <p:extLst>
      <p:ext uri="{BB962C8B-B14F-4D97-AF65-F5344CB8AC3E}">
        <p14:creationId xmlns:p14="http://schemas.microsoft.com/office/powerpoint/2010/main" val="12579677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Defining performance benchmarks, such as load times and response rates, helps set clear expectations for the application’s performance under normal and peak conditions.</a:t>
            </a:r>
          </a:p>
        </p:txBody>
      </p:sp>
      <p:sp>
        <p:nvSpPr>
          <p:cNvPr id="4" name="Slide Number Placeholder 3"/>
          <p:cNvSpPr>
            <a:spLocks noGrp="1"/>
          </p:cNvSpPr>
          <p:nvPr>
            <p:ph type="sldNum" sz="quarter" idx="5"/>
          </p:nvPr>
        </p:nvSpPr>
        <p:spPr/>
        <p:txBody>
          <a:bodyPr/>
          <a:lstStyle/>
          <a:p>
            <a:fld id="{E1850635-28BF-448E-A1E0-5128A33802D7}" type="slidenum">
              <a:rPr lang="en-US" smtClean="0"/>
              <a:t>16</a:t>
            </a:fld>
            <a:endParaRPr lang="en-US"/>
          </a:p>
        </p:txBody>
      </p:sp>
    </p:spTree>
    <p:extLst>
      <p:ext uri="{BB962C8B-B14F-4D97-AF65-F5344CB8AC3E}">
        <p14:creationId xmlns:p14="http://schemas.microsoft.com/office/powerpoint/2010/main" val="9682490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Planning for peak usage periods is crucial to ensure that the application remains functional and responsive. Strategies such as load balancing and resource scaling should be discussed with the client.</a:t>
            </a:r>
          </a:p>
        </p:txBody>
      </p:sp>
      <p:sp>
        <p:nvSpPr>
          <p:cNvPr id="4" name="Slide Number Placeholder 3"/>
          <p:cNvSpPr>
            <a:spLocks noGrp="1"/>
          </p:cNvSpPr>
          <p:nvPr>
            <p:ph type="sldNum" sz="quarter" idx="5"/>
          </p:nvPr>
        </p:nvSpPr>
        <p:spPr/>
        <p:txBody>
          <a:bodyPr/>
          <a:lstStyle/>
          <a:p>
            <a:fld id="{E1850635-28BF-448E-A1E0-5128A33802D7}" type="slidenum">
              <a:rPr lang="en-US" smtClean="0"/>
              <a:t>17</a:t>
            </a:fld>
            <a:endParaRPr lang="en-US"/>
          </a:p>
        </p:txBody>
      </p:sp>
    </p:spTree>
    <p:extLst>
      <p:ext uri="{BB962C8B-B14F-4D97-AF65-F5344CB8AC3E}">
        <p14:creationId xmlns:p14="http://schemas.microsoft.com/office/powerpoint/2010/main" val="29491692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Understanding deployment strategies and DevOps practices is essential for smooth application rollout. This includes discussing preferred deployment methods and CI/CD requirements.</a:t>
            </a:r>
          </a:p>
        </p:txBody>
      </p:sp>
      <p:sp>
        <p:nvSpPr>
          <p:cNvPr id="4" name="Slide Number Placeholder 3"/>
          <p:cNvSpPr>
            <a:spLocks noGrp="1"/>
          </p:cNvSpPr>
          <p:nvPr>
            <p:ph type="sldNum" sz="quarter" idx="5"/>
          </p:nvPr>
        </p:nvSpPr>
        <p:spPr/>
        <p:txBody>
          <a:bodyPr/>
          <a:lstStyle/>
          <a:p>
            <a:fld id="{E1850635-28BF-448E-A1E0-5128A33802D7}" type="slidenum">
              <a:rPr lang="en-US" smtClean="0"/>
              <a:t>18</a:t>
            </a:fld>
            <a:endParaRPr lang="en-US"/>
          </a:p>
        </p:txBody>
      </p:sp>
    </p:spTree>
    <p:extLst>
      <p:ext uri="{BB962C8B-B14F-4D97-AF65-F5344CB8AC3E}">
        <p14:creationId xmlns:p14="http://schemas.microsoft.com/office/powerpoint/2010/main" val="6760677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Different deployment methods cater to various client needs. Exploring options such as cloud-based, on-premises, or hybrid deployments will help align the application with the client’s infrastructure.</a:t>
            </a:r>
          </a:p>
        </p:txBody>
      </p:sp>
      <p:sp>
        <p:nvSpPr>
          <p:cNvPr id="4" name="Slide Number Placeholder 3"/>
          <p:cNvSpPr>
            <a:spLocks noGrp="1"/>
          </p:cNvSpPr>
          <p:nvPr>
            <p:ph type="sldNum" sz="quarter" idx="5"/>
          </p:nvPr>
        </p:nvSpPr>
        <p:spPr/>
        <p:txBody>
          <a:bodyPr/>
          <a:lstStyle/>
          <a:p>
            <a:fld id="{E1850635-28BF-448E-A1E0-5128A33802D7}" type="slidenum">
              <a:rPr lang="en-US" smtClean="0"/>
              <a:t>19</a:t>
            </a:fld>
            <a:endParaRPr lang="en-US"/>
          </a:p>
        </p:txBody>
      </p:sp>
    </p:spTree>
    <p:extLst>
      <p:ext uri="{BB962C8B-B14F-4D97-AF65-F5344CB8AC3E}">
        <p14:creationId xmlns:p14="http://schemas.microsoft.com/office/powerpoint/2010/main" val="1252626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will explore various critical topics including user authentication mechanisms, compliance and security requirements, technology stack preferences, user experience design, performance expectations, deployment methods, third-party integrations, monitoring strategies, and analytics capabilities. Each section will provide insights essential for successful application design.</a:t>
            </a:r>
          </a:p>
        </p:txBody>
      </p:sp>
      <p:sp>
        <p:nvSpPr>
          <p:cNvPr id="4" name="Slide Number Placeholder 3"/>
          <p:cNvSpPr>
            <a:spLocks noGrp="1"/>
          </p:cNvSpPr>
          <p:nvPr>
            <p:ph type="sldNum" sz="quarter" idx="5"/>
          </p:nvPr>
        </p:nvSpPr>
        <p:spPr/>
        <p:txBody>
          <a:bodyPr/>
          <a:lstStyle/>
          <a:p>
            <a:fld id="{E1850635-28BF-448E-A1E0-5128A33802D7}" type="slidenum">
              <a:rPr lang="en-US" smtClean="0"/>
              <a:t>2</a:t>
            </a:fld>
            <a:endParaRPr lang="en-US"/>
          </a:p>
        </p:txBody>
      </p:sp>
    </p:spTree>
    <p:extLst>
      <p:ext uri="{BB962C8B-B14F-4D97-AF65-F5344CB8AC3E}">
        <p14:creationId xmlns:p14="http://schemas.microsoft.com/office/powerpoint/2010/main" val="19193153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Continuous Integration and Continuous Deployment (CI/CD) practices enhance the development workflow. Discussing the client’s CI/CD requirements ensures that deployments are efficient and reliable.</a:t>
            </a:r>
          </a:p>
        </p:txBody>
      </p:sp>
      <p:sp>
        <p:nvSpPr>
          <p:cNvPr id="4" name="Slide Number Placeholder 3"/>
          <p:cNvSpPr>
            <a:spLocks noGrp="1"/>
          </p:cNvSpPr>
          <p:nvPr>
            <p:ph type="sldNum" sz="quarter" idx="5"/>
          </p:nvPr>
        </p:nvSpPr>
        <p:spPr/>
        <p:txBody>
          <a:bodyPr/>
          <a:lstStyle/>
          <a:p>
            <a:fld id="{E1850635-28BF-448E-A1E0-5128A33802D7}" type="slidenum">
              <a:rPr lang="en-US" smtClean="0"/>
              <a:t>20</a:t>
            </a:fld>
            <a:endParaRPr lang="en-US"/>
          </a:p>
        </p:txBody>
      </p:sp>
    </p:spTree>
    <p:extLst>
      <p:ext uri="{BB962C8B-B14F-4D97-AF65-F5344CB8AC3E}">
        <p14:creationId xmlns:p14="http://schemas.microsoft.com/office/powerpoint/2010/main" val="14843044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Integrating with third-party services or APIs can extend the functionality of the application. Understanding these requirements is essential for successful implementation.</a:t>
            </a:r>
          </a:p>
        </p:txBody>
      </p:sp>
      <p:sp>
        <p:nvSpPr>
          <p:cNvPr id="4" name="Slide Number Placeholder 3"/>
          <p:cNvSpPr>
            <a:spLocks noGrp="1"/>
          </p:cNvSpPr>
          <p:nvPr>
            <p:ph type="sldNum" sz="quarter" idx="5"/>
          </p:nvPr>
        </p:nvSpPr>
        <p:spPr/>
        <p:txBody>
          <a:bodyPr/>
          <a:lstStyle/>
          <a:p>
            <a:fld id="{E1850635-28BF-448E-A1E0-5128A33802D7}" type="slidenum">
              <a:rPr lang="en-US" smtClean="0"/>
              <a:t>21</a:t>
            </a:fld>
            <a:endParaRPr lang="en-US"/>
          </a:p>
        </p:txBody>
      </p:sp>
    </p:spTree>
    <p:extLst>
      <p:ext uri="{BB962C8B-B14F-4D97-AF65-F5344CB8AC3E}">
        <p14:creationId xmlns:p14="http://schemas.microsoft.com/office/powerpoint/2010/main" val="40743318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Identifying which third-party services or APIs the application needs to integrate with is crucial for functionality. Discussing these integrations early ensures smooth development.</a:t>
            </a:r>
          </a:p>
        </p:txBody>
      </p:sp>
      <p:sp>
        <p:nvSpPr>
          <p:cNvPr id="4" name="Slide Number Placeholder 3"/>
          <p:cNvSpPr>
            <a:spLocks noGrp="1"/>
          </p:cNvSpPr>
          <p:nvPr>
            <p:ph type="sldNum" sz="quarter" idx="5"/>
          </p:nvPr>
        </p:nvSpPr>
        <p:spPr/>
        <p:txBody>
          <a:bodyPr/>
          <a:lstStyle/>
          <a:p>
            <a:fld id="{E1850635-28BF-448E-A1E0-5128A33802D7}" type="slidenum">
              <a:rPr lang="en-US" smtClean="0"/>
              <a:t>22</a:t>
            </a:fld>
            <a:endParaRPr lang="en-US"/>
          </a:p>
        </p:txBody>
      </p:sp>
    </p:spTree>
    <p:extLst>
      <p:ext uri="{BB962C8B-B14F-4D97-AF65-F5344CB8AC3E}">
        <p14:creationId xmlns:p14="http://schemas.microsoft.com/office/powerpoint/2010/main" val="35869406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If custom APIs or data feeds are needed, understanding the specifications and requirements for these integrations is vital. This ensures that the application meets the client's unique needs.</a:t>
            </a:r>
          </a:p>
        </p:txBody>
      </p:sp>
      <p:sp>
        <p:nvSpPr>
          <p:cNvPr id="4" name="Slide Number Placeholder 3"/>
          <p:cNvSpPr>
            <a:spLocks noGrp="1"/>
          </p:cNvSpPr>
          <p:nvPr>
            <p:ph type="sldNum" sz="quarter" idx="5"/>
          </p:nvPr>
        </p:nvSpPr>
        <p:spPr/>
        <p:txBody>
          <a:bodyPr/>
          <a:lstStyle/>
          <a:p>
            <a:fld id="{E1850635-28BF-448E-A1E0-5128A33802D7}" type="slidenum">
              <a:rPr lang="en-US" smtClean="0"/>
              <a:t>23</a:t>
            </a:fld>
            <a:endParaRPr lang="en-US"/>
          </a:p>
        </p:txBody>
      </p:sp>
    </p:spTree>
    <p:extLst>
      <p:ext uri="{BB962C8B-B14F-4D97-AF65-F5344CB8AC3E}">
        <p14:creationId xmlns:p14="http://schemas.microsoft.com/office/powerpoint/2010/main" val="8871698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Monitoring and maintenance are essential for ensuring the application's long-term success. Establishing expectations for these processes helps maintain the application’s health and performance.</a:t>
            </a:r>
          </a:p>
        </p:txBody>
      </p:sp>
      <p:sp>
        <p:nvSpPr>
          <p:cNvPr id="4" name="Slide Number Placeholder 3"/>
          <p:cNvSpPr>
            <a:spLocks noGrp="1"/>
          </p:cNvSpPr>
          <p:nvPr>
            <p:ph type="sldNum" sz="quarter" idx="5"/>
          </p:nvPr>
        </p:nvSpPr>
        <p:spPr/>
        <p:txBody>
          <a:bodyPr/>
          <a:lstStyle/>
          <a:p>
            <a:fld id="{E1850635-28BF-448E-A1E0-5128A33802D7}" type="slidenum">
              <a:rPr lang="en-US" smtClean="0"/>
              <a:t>24</a:t>
            </a:fld>
            <a:endParaRPr lang="en-US"/>
          </a:p>
        </p:txBody>
      </p:sp>
    </p:spTree>
    <p:extLst>
      <p:ext uri="{BB962C8B-B14F-4D97-AF65-F5344CB8AC3E}">
        <p14:creationId xmlns:p14="http://schemas.microsoft.com/office/powerpoint/2010/main" val="23676597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Discussing expectations for monitoring, logging, and alerting helps establish a proactive approach to identifying and addressing issues in the application.</a:t>
            </a:r>
          </a:p>
        </p:txBody>
      </p:sp>
      <p:sp>
        <p:nvSpPr>
          <p:cNvPr id="4" name="Slide Number Placeholder 3"/>
          <p:cNvSpPr>
            <a:spLocks noGrp="1"/>
          </p:cNvSpPr>
          <p:nvPr>
            <p:ph type="sldNum" sz="quarter" idx="5"/>
          </p:nvPr>
        </p:nvSpPr>
        <p:spPr/>
        <p:txBody>
          <a:bodyPr/>
          <a:lstStyle/>
          <a:p>
            <a:fld id="{E1850635-28BF-448E-A1E0-5128A33802D7}" type="slidenum">
              <a:rPr lang="en-US" smtClean="0"/>
              <a:t>25</a:t>
            </a:fld>
            <a:endParaRPr lang="en-US"/>
          </a:p>
        </p:txBody>
      </p:sp>
    </p:spTree>
    <p:extLst>
      <p:ext uri="{BB962C8B-B14F-4D97-AF65-F5344CB8AC3E}">
        <p14:creationId xmlns:p14="http://schemas.microsoft.com/office/powerpoint/2010/main" val="17614292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Understanding how often the client expects updates and maintenance will help plan the development cycle and ensure that the application remains current and functional.</a:t>
            </a:r>
          </a:p>
        </p:txBody>
      </p:sp>
      <p:sp>
        <p:nvSpPr>
          <p:cNvPr id="4" name="Slide Number Placeholder 3"/>
          <p:cNvSpPr>
            <a:spLocks noGrp="1"/>
          </p:cNvSpPr>
          <p:nvPr>
            <p:ph type="sldNum" sz="quarter" idx="5"/>
          </p:nvPr>
        </p:nvSpPr>
        <p:spPr/>
        <p:txBody>
          <a:bodyPr/>
          <a:lstStyle/>
          <a:p>
            <a:fld id="{E1850635-28BF-448E-A1E0-5128A33802D7}" type="slidenum">
              <a:rPr lang="en-US" smtClean="0"/>
              <a:t>26</a:t>
            </a:fld>
            <a:endParaRPr lang="en-US"/>
          </a:p>
        </p:txBody>
      </p:sp>
    </p:spTree>
    <p:extLst>
      <p:ext uri="{BB962C8B-B14F-4D97-AF65-F5344CB8AC3E}">
        <p14:creationId xmlns:p14="http://schemas.microsoft.com/office/powerpoint/2010/main" val="12358451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Analytics and reporting capabilities allow clients to gain insights from the application’s data. Discussing these features is essential for meeting client needs for tracking performance and usage.</a:t>
            </a:r>
          </a:p>
        </p:txBody>
      </p:sp>
      <p:sp>
        <p:nvSpPr>
          <p:cNvPr id="4" name="Slide Number Placeholder 3"/>
          <p:cNvSpPr>
            <a:spLocks noGrp="1"/>
          </p:cNvSpPr>
          <p:nvPr>
            <p:ph type="sldNum" sz="quarter" idx="5"/>
          </p:nvPr>
        </p:nvSpPr>
        <p:spPr/>
        <p:txBody>
          <a:bodyPr/>
          <a:lstStyle/>
          <a:p>
            <a:fld id="{E1850635-28BF-448E-A1E0-5128A33802D7}" type="slidenum">
              <a:rPr lang="en-US" smtClean="0"/>
              <a:t>27</a:t>
            </a:fld>
            <a:endParaRPr lang="en-US"/>
          </a:p>
        </p:txBody>
      </p:sp>
    </p:spTree>
    <p:extLst>
      <p:ext uri="{BB962C8B-B14F-4D97-AF65-F5344CB8AC3E}">
        <p14:creationId xmlns:p14="http://schemas.microsoft.com/office/powerpoint/2010/main" val="34002473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Incorporating built-in analytics or reporting features allows clients to monitor key metrics directly within the application, facilitating data-driven decision-making.</a:t>
            </a:r>
          </a:p>
        </p:txBody>
      </p:sp>
      <p:sp>
        <p:nvSpPr>
          <p:cNvPr id="4" name="Slide Number Placeholder 3"/>
          <p:cNvSpPr>
            <a:spLocks noGrp="1"/>
          </p:cNvSpPr>
          <p:nvPr>
            <p:ph type="sldNum" sz="quarter" idx="5"/>
          </p:nvPr>
        </p:nvSpPr>
        <p:spPr/>
        <p:txBody>
          <a:bodyPr/>
          <a:lstStyle/>
          <a:p>
            <a:fld id="{E1850635-28BF-448E-A1E0-5128A33802D7}" type="slidenum">
              <a:rPr lang="en-US" smtClean="0"/>
              <a:t>28</a:t>
            </a:fld>
            <a:endParaRPr lang="en-US"/>
          </a:p>
        </p:txBody>
      </p:sp>
    </p:spTree>
    <p:extLst>
      <p:ext uri="{BB962C8B-B14F-4D97-AF65-F5344CB8AC3E}">
        <p14:creationId xmlns:p14="http://schemas.microsoft.com/office/powerpoint/2010/main" val="9188884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Establishing what insights and data tracking capabilities are valuable to the client ensures that the application provides meaningful reports and analytics that can drive strategy.</a:t>
            </a:r>
          </a:p>
        </p:txBody>
      </p:sp>
      <p:sp>
        <p:nvSpPr>
          <p:cNvPr id="4" name="Slide Number Placeholder 3"/>
          <p:cNvSpPr>
            <a:spLocks noGrp="1"/>
          </p:cNvSpPr>
          <p:nvPr>
            <p:ph type="sldNum" sz="quarter" idx="5"/>
          </p:nvPr>
        </p:nvSpPr>
        <p:spPr/>
        <p:txBody>
          <a:bodyPr/>
          <a:lstStyle/>
          <a:p>
            <a:fld id="{E1850635-28BF-448E-A1E0-5128A33802D7}" type="slidenum">
              <a:rPr lang="en-US" smtClean="0"/>
              <a:t>29</a:t>
            </a:fld>
            <a:endParaRPr lang="en-US"/>
          </a:p>
        </p:txBody>
      </p:sp>
    </p:spTree>
    <p:extLst>
      <p:ext uri="{BB962C8B-B14F-4D97-AF65-F5344CB8AC3E}">
        <p14:creationId xmlns:p14="http://schemas.microsoft.com/office/powerpoint/2010/main" val="379968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User authentication and authorization are crucial for ensuring that only authorized individuals can access specific functionalities within an application. Understanding the different mechanisms available is essential for safeguarding user data.</a:t>
            </a:r>
          </a:p>
        </p:txBody>
      </p:sp>
      <p:sp>
        <p:nvSpPr>
          <p:cNvPr id="4" name="Slide Number Placeholder 3"/>
          <p:cNvSpPr>
            <a:spLocks noGrp="1"/>
          </p:cNvSpPr>
          <p:nvPr>
            <p:ph type="sldNum" sz="quarter" idx="5"/>
          </p:nvPr>
        </p:nvSpPr>
        <p:spPr/>
        <p:txBody>
          <a:bodyPr/>
          <a:lstStyle/>
          <a:p>
            <a:fld id="{E1850635-28BF-448E-A1E0-5128A33802D7}" type="slidenum">
              <a:rPr lang="en-US" smtClean="0"/>
              <a:t>3</a:t>
            </a:fld>
            <a:endParaRPr lang="en-US"/>
          </a:p>
        </p:txBody>
      </p:sp>
    </p:spTree>
    <p:extLst>
      <p:ext uri="{BB962C8B-B14F-4D97-AF65-F5344CB8AC3E}">
        <p14:creationId xmlns:p14="http://schemas.microsoft.com/office/powerpoint/2010/main" val="7155600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conclusion, gathering essential information for client-specific application design is a comprehensive process that involves understanding user requirements, compliance needs, technology preferences, and performance expectations. By addressing these areas, we can create applications that not only meet but exceed client expectations.</a:t>
            </a:r>
          </a:p>
        </p:txBody>
      </p:sp>
      <p:sp>
        <p:nvSpPr>
          <p:cNvPr id="4" name="Slide Number Placeholder 3"/>
          <p:cNvSpPr>
            <a:spLocks noGrp="1"/>
          </p:cNvSpPr>
          <p:nvPr>
            <p:ph type="sldNum" sz="quarter" idx="5"/>
          </p:nvPr>
        </p:nvSpPr>
        <p:spPr/>
        <p:txBody>
          <a:bodyPr/>
          <a:lstStyle/>
          <a:p>
            <a:fld id="{E1850635-28BF-448E-A1E0-5128A33802D7}" type="slidenum">
              <a:rPr lang="en-US" smtClean="0"/>
              <a:t>30</a:t>
            </a:fld>
            <a:endParaRPr lang="en-US"/>
          </a:p>
        </p:txBody>
      </p:sp>
    </p:spTree>
    <p:extLst>
      <p:ext uri="{BB962C8B-B14F-4D97-AF65-F5344CB8AC3E}">
        <p14:creationId xmlns:p14="http://schemas.microsoft.com/office/powerpoint/2010/main" val="2128959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Various mechanisms exist for user authentication, including password-based, biometric, and multi-factor authentication. Authorization mechanisms define what users can do within the application, such as role-based access control.</a:t>
            </a:r>
          </a:p>
        </p:txBody>
      </p:sp>
      <p:sp>
        <p:nvSpPr>
          <p:cNvPr id="4" name="Slide Number Placeholder 3"/>
          <p:cNvSpPr>
            <a:spLocks noGrp="1"/>
          </p:cNvSpPr>
          <p:nvPr>
            <p:ph type="sldNum" sz="quarter" idx="5"/>
          </p:nvPr>
        </p:nvSpPr>
        <p:spPr/>
        <p:txBody>
          <a:bodyPr/>
          <a:lstStyle/>
          <a:p>
            <a:fld id="{E1850635-28BF-448E-A1E0-5128A33802D7}" type="slidenum">
              <a:rPr lang="en-US" smtClean="0"/>
              <a:t>4</a:t>
            </a:fld>
            <a:endParaRPr lang="en-US"/>
          </a:p>
        </p:txBody>
      </p:sp>
    </p:spTree>
    <p:extLst>
      <p:ext uri="{BB962C8B-B14F-4D97-AF65-F5344CB8AC3E}">
        <p14:creationId xmlns:p14="http://schemas.microsoft.com/office/powerpoint/2010/main" val="3159401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Defining user roles and implementing access controls is vital for security. Different user types, such as administrators and regular users, require specific permissions to perform their functions effectively within the application.</a:t>
            </a:r>
          </a:p>
        </p:txBody>
      </p:sp>
      <p:sp>
        <p:nvSpPr>
          <p:cNvPr id="4" name="Slide Number Placeholder 3"/>
          <p:cNvSpPr>
            <a:spLocks noGrp="1"/>
          </p:cNvSpPr>
          <p:nvPr>
            <p:ph type="sldNum" sz="quarter" idx="5"/>
          </p:nvPr>
        </p:nvSpPr>
        <p:spPr/>
        <p:txBody>
          <a:bodyPr/>
          <a:lstStyle/>
          <a:p>
            <a:fld id="{E1850635-28BF-448E-A1E0-5128A33802D7}" type="slidenum">
              <a:rPr lang="en-US" smtClean="0"/>
              <a:t>5</a:t>
            </a:fld>
            <a:endParaRPr lang="en-US"/>
          </a:p>
        </p:txBody>
      </p:sp>
    </p:spTree>
    <p:extLst>
      <p:ext uri="{BB962C8B-B14F-4D97-AF65-F5344CB8AC3E}">
        <p14:creationId xmlns:p14="http://schemas.microsoft.com/office/powerpoint/2010/main" val="1280828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Compliance and security are critical considerations in application design to protect data and ensure adherence to relevant regulations. Understanding these factors helps build trust and reliability in the application.</a:t>
            </a:r>
          </a:p>
        </p:txBody>
      </p:sp>
      <p:sp>
        <p:nvSpPr>
          <p:cNvPr id="4" name="Slide Number Placeholder 3"/>
          <p:cNvSpPr>
            <a:spLocks noGrp="1"/>
          </p:cNvSpPr>
          <p:nvPr>
            <p:ph type="sldNum" sz="quarter" idx="5"/>
          </p:nvPr>
        </p:nvSpPr>
        <p:spPr/>
        <p:txBody>
          <a:bodyPr/>
          <a:lstStyle/>
          <a:p>
            <a:fld id="{E1850635-28BF-448E-A1E0-5128A33802D7}" type="slidenum">
              <a:rPr lang="en-US" smtClean="0"/>
              <a:t>6</a:t>
            </a:fld>
            <a:endParaRPr lang="en-US"/>
          </a:p>
        </p:txBody>
      </p:sp>
    </p:spTree>
    <p:extLst>
      <p:ext uri="{BB962C8B-B14F-4D97-AF65-F5344CB8AC3E}">
        <p14:creationId xmlns:p14="http://schemas.microsoft.com/office/powerpoint/2010/main" val="8913760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Different industries have unique compliance requirements, such as GDPR for data protection and HIPAA for healthcare. Ensuring that the application meets these standards is imperative for legal compliance.</a:t>
            </a:r>
          </a:p>
        </p:txBody>
      </p:sp>
      <p:sp>
        <p:nvSpPr>
          <p:cNvPr id="4" name="Slide Number Placeholder 3"/>
          <p:cNvSpPr>
            <a:spLocks noGrp="1"/>
          </p:cNvSpPr>
          <p:nvPr>
            <p:ph type="sldNum" sz="quarter" idx="5"/>
          </p:nvPr>
        </p:nvSpPr>
        <p:spPr/>
        <p:txBody>
          <a:bodyPr/>
          <a:lstStyle/>
          <a:p>
            <a:fld id="{E1850635-28BF-448E-A1E0-5128A33802D7}" type="slidenum">
              <a:rPr lang="en-US" smtClean="0"/>
              <a:t>7</a:t>
            </a:fld>
            <a:endParaRPr lang="en-US"/>
          </a:p>
        </p:txBody>
      </p:sp>
    </p:spTree>
    <p:extLst>
      <p:ext uri="{BB962C8B-B14F-4D97-AF65-F5344CB8AC3E}">
        <p14:creationId xmlns:p14="http://schemas.microsoft.com/office/powerpoint/2010/main" val="23025400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Implementing security measures such as encryption, firewalls, and regular audits is essential to protect sensitive data. Certifications like ISO 27001 can also enhance credibility in security practices.</a:t>
            </a:r>
          </a:p>
        </p:txBody>
      </p:sp>
      <p:sp>
        <p:nvSpPr>
          <p:cNvPr id="4" name="Slide Number Placeholder 3"/>
          <p:cNvSpPr>
            <a:spLocks noGrp="1"/>
          </p:cNvSpPr>
          <p:nvPr>
            <p:ph type="sldNum" sz="quarter" idx="5"/>
          </p:nvPr>
        </p:nvSpPr>
        <p:spPr/>
        <p:txBody>
          <a:bodyPr/>
          <a:lstStyle/>
          <a:p>
            <a:fld id="{E1850635-28BF-448E-A1E0-5128A33802D7}" type="slidenum">
              <a:rPr lang="en-US" smtClean="0"/>
              <a:t>8</a:t>
            </a:fld>
            <a:endParaRPr lang="en-US"/>
          </a:p>
        </p:txBody>
      </p:sp>
    </p:spTree>
    <p:extLst>
      <p:ext uri="{BB962C8B-B14F-4D97-AF65-F5344CB8AC3E}">
        <p14:creationId xmlns:p14="http://schemas.microsoft.com/office/powerpoint/2010/main" val="31691622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choice of technology stack significantly impacts the application's performance and scalability. Understanding client preferences helps in aligning with their existing systems and ensuring seamless integration.</a:t>
            </a:r>
          </a:p>
        </p:txBody>
      </p:sp>
      <p:sp>
        <p:nvSpPr>
          <p:cNvPr id="4" name="Slide Number Placeholder 3"/>
          <p:cNvSpPr>
            <a:spLocks noGrp="1"/>
          </p:cNvSpPr>
          <p:nvPr>
            <p:ph type="sldNum" sz="quarter" idx="5"/>
          </p:nvPr>
        </p:nvSpPr>
        <p:spPr/>
        <p:txBody>
          <a:bodyPr/>
          <a:lstStyle/>
          <a:p>
            <a:fld id="{E1850635-28BF-448E-A1E0-5128A33802D7}" type="slidenum">
              <a:rPr lang="en-US" smtClean="0"/>
              <a:t>9</a:t>
            </a:fld>
            <a:endParaRPr lang="en-US"/>
          </a:p>
        </p:txBody>
      </p:sp>
    </p:spTree>
    <p:extLst>
      <p:ext uri="{BB962C8B-B14F-4D97-AF65-F5344CB8AC3E}">
        <p14:creationId xmlns:p14="http://schemas.microsoft.com/office/powerpoint/2010/main" val="3221002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2/20/2025</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2978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2/20/2025</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139695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2/20/2025</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8283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2/20/2025</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382452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2/20/2025</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79000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2/20/2025</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8280873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2/20/2025</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135456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2/20/2025</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207799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2/20/2025</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970856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2/20/2025</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424169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2/20/2025</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290463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2/20/2025</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17433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6C5C09-0043-4549-B800-2101B70D6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People at the meeting desk">
            <a:extLst>
              <a:ext uri="{FF2B5EF4-FFF2-40B4-BE49-F238E27FC236}">
                <a16:creationId xmlns:a16="http://schemas.microsoft.com/office/drawing/2014/main" id="{1E12AE8D-12FA-4169-8F0B-9C330F2DC6C9}"/>
              </a:ext>
            </a:extLst>
          </p:cNvPr>
          <p:cNvPicPr>
            <a:picLocks noChangeAspect="1"/>
          </p:cNvPicPr>
          <p:nvPr/>
        </p:nvPicPr>
        <p:blipFill>
          <a:blip r:embed="rId3"/>
          <a:srcRect l="19156" r="27171" b="-1"/>
          <a:stretch/>
        </p:blipFill>
        <p:spPr>
          <a:xfrm>
            <a:off x="525664" y="508090"/>
            <a:ext cx="5570336" cy="5837913"/>
          </a:xfrm>
          <a:prstGeom prst="rect">
            <a:avLst/>
          </a:prstGeom>
        </p:spPr>
      </p:pic>
      <p:sp>
        <p:nvSpPr>
          <p:cNvPr id="2" name="Title 1">
            <a:extLst>
              <a:ext uri="{FF2B5EF4-FFF2-40B4-BE49-F238E27FC236}">
                <a16:creationId xmlns:a16="http://schemas.microsoft.com/office/drawing/2014/main" id="{653BB3A8-8D11-9BB9-638B-88269EA0B7A5}"/>
              </a:ext>
            </a:extLst>
          </p:cNvPr>
          <p:cNvSpPr>
            <a:spLocks noGrp="1"/>
          </p:cNvSpPr>
          <p:nvPr>
            <p:ph type="ctrTitle"/>
          </p:nvPr>
        </p:nvSpPr>
        <p:spPr>
          <a:xfrm>
            <a:off x="6699869" y="978407"/>
            <a:ext cx="4983480" cy="3976380"/>
          </a:xfrm>
        </p:spPr>
        <p:txBody>
          <a:bodyPr anchor="t">
            <a:normAutofit/>
          </a:bodyPr>
          <a:lstStyle/>
          <a:p>
            <a:pPr>
              <a:lnSpc>
                <a:spcPct val="90000"/>
              </a:lnSpc>
            </a:pPr>
            <a:r>
              <a:rPr lang="en-US" sz="4700"/>
              <a:t>Essential Information Gathering for Client-Specific Application Design</a:t>
            </a:r>
          </a:p>
        </p:txBody>
      </p:sp>
      <p:sp>
        <p:nvSpPr>
          <p:cNvPr id="3" name="Subtitle 2">
            <a:extLst>
              <a:ext uri="{FF2B5EF4-FFF2-40B4-BE49-F238E27FC236}">
                <a16:creationId xmlns:a16="http://schemas.microsoft.com/office/drawing/2014/main" id="{62B7CF8D-48D1-2A82-29AD-8FFA90A02F95}"/>
              </a:ext>
            </a:extLst>
          </p:cNvPr>
          <p:cNvSpPr>
            <a:spLocks noGrp="1"/>
          </p:cNvSpPr>
          <p:nvPr>
            <p:ph type="subTitle" idx="1"/>
          </p:nvPr>
        </p:nvSpPr>
        <p:spPr>
          <a:xfrm>
            <a:off x="6699869" y="5275825"/>
            <a:ext cx="4983481" cy="1070177"/>
          </a:xfrm>
        </p:spPr>
        <p:txBody>
          <a:bodyPr anchor="t">
            <a:normAutofit/>
          </a:bodyPr>
          <a:lstStyle/>
          <a:p>
            <a:r>
              <a:rPr lang="en-US" sz="2400"/>
              <a:t>Key elements for tailored application design success</a:t>
            </a:r>
          </a:p>
        </p:txBody>
      </p:sp>
      <p:sp>
        <p:nvSpPr>
          <p:cNvPr id="11" name="Rectangle 10">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3493" y="508090"/>
            <a:ext cx="4983481"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978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1" nodeType="withEffect">
                                  <p:stCondLst>
                                    <p:cond delay="250"/>
                                  </p:stCondLst>
                                  <p:iterate>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Cloud computing concept isolated on white background">
            <a:extLst>
              <a:ext uri="{FF2B5EF4-FFF2-40B4-BE49-F238E27FC236}">
                <a16:creationId xmlns:a16="http://schemas.microsoft.com/office/drawing/2014/main" id="{33573776-7007-445A-8686-B9D864C33CF3}"/>
              </a:ext>
            </a:extLst>
          </p:cNvPr>
          <p:cNvPicPr>
            <a:picLocks noGrp="1" noChangeAspect="1"/>
          </p:cNvPicPr>
          <p:nvPr>
            <p:ph sz="half" idx="1"/>
          </p:nvPr>
        </p:nvPicPr>
        <p:blipFill>
          <a:blip r:embed="rId3"/>
          <a:srcRect l="21870" r="23892"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173A2F84-C372-7657-6D78-368928278B13}"/>
              </a:ext>
            </a:extLst>
          </p:cNvPr>
          <p:cNvSpPr>
            <a:spLocks noGrp="1"/>
          </p:cNvSpPr>
          <p:nvPr>
            <p:ph type="title"/>
          </p:nvPr>
        </p:nvSpPr>
        <p:spPr>
          <a:xfrm>
            <a:off x="5438762" y="976160"/>
            <a:ext cx="6232310" cy="1463040"/>
          </a:xfrm>
        </p:spPr>
        <p:txBody>
          <a:bodyPr vert="horz" lIns="91440" tIns="45720" rIns="91440" bIns="45720" rtlCol="0" anchor="t">
            <a:normAutofit/>
          </a:bodyPr>
          <a:lstStyle/>
          <a:p>
            <a:pPr>
              <a:lnSpc>
                <a:spcPct val="90000"/>
              </a:lnSpc>
            </a:pPr>
            <a:r>
              <a:rPr lang="en-US" sz="3100"/>
              <a:t>Preferred Technology Stack for Frontend, Backend, and Database</a:t>
            </a:r>
          </a:p>
        </p:txBody>
      </p:sp>
      <p:sp>
        <p:nvSpPr>
          <p:cNvPr id="4" name="Content Placeholder 3">
            <a:extLst>
              <a:ext uri="{FF2B5EF4-FFF2-40B4-BE49-F238E27FC236}">
                <a16:creationId xmlns:a16="http://schemas.microsoft.com/office/drawing/2014/main" id="{DC1FDD0A-49A5-994F-8B53-632C3C2793D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Frontend Technologies</a:t>
            </a:r>
          </a:p>
          <a:p>
            <a:pPr marL="0" lvl="1" indent="0">
              <a:buNone/>
            </a:pPr>
            <a:r>
              <a:rPr lang="en-US" sz="1400"/>
              <a:t>Frontend technologies such as React and Angular are essential for creating user-friendly interfaces and enhancing user experience.</a:t>
            </a:r>
          </a:p>
          <a:p>
            <a:pPr marL="0" indent="0">
              <a:spcBef>
                <a:spcPts val="2500"/>
              </a:spcBef>
              <a:buNone/>
            </a:pPr>
            <a:r>
              <a:rPr lang="en-US" sz="1400" b="1"/>
              <a:t>Backend Technologies</a:t>
            </a:r>
          </a:p>
          <a:p>
            <a:pPr marL="0" lvl="1" indent="0">
              <a:buNone/>
            </a:pPr>
            <a:r>
              <a:rPr lang="en-US" sz="1400"/>
              <a:t>Backend technologies like Node.js and Django manage server-side operations and database interactions, ensuring robust application functionality.</a:t>
            </a:r>
          </a:p>
          <a:p>
            <a:pPr marL="0" indent="0">
              <a:spcBef>
                <a:spcPts val="2500"/>
              </a:spcBef>
              <a:buNone/>
            </a:pPr>
            <a:r>
              <a:rPr lang="en-US" sz="1400" b="1"/>
              <a:t>Database Solutions</a:t>
            </a:r>
          </a:p>
          <a:p>
            <a:pPr marL="0" lvl="1" indent="0">
              <a:buNone/>
            </a:pPr>
            <a:r>
              <a:rPr lang="en-US" sz="1400"/>
              <a:t>Choosing between databases such as MySQL and MongoDB is key for data management, scalability, and performance of web applications.</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7980322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34C0330F-1D4F-4552-B799-615DD237B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pic>
        <p:nvPicPr>
          <p:cNvPr id="5" name="Content Placeholder 4" descr="Document with repair tools symbol on blue abstract background">
            <a:extLst>
              <a:ext uri="{FF2B5EF4-FFF2-40B4-BE49-F238E27FC236}">
                <a16:creationId xmlns:a16="http://schemas.microsoft.com/office/drawing/2014/main" id="{57DB8D9F-68F3-4298-977C-D3861F33B06E}"/>
              </a:ext>
            </a:extLst>
          </p:cNvPr>
          <p:cNvPicPr>
            <a:picLocks noGrp="1" noChangeAspect="1"/>
          </p:cNvPicPr>
          <p:nvPr>
            <p:ph sz="half" idx="1"/>
          </p:nvPr>
        </p:nvPicPr>
        <p:blipFill>
          <a:blip r:embed="rId3"/>
          <a:srcRect l="18928" r="26144" b="1"/>
          <a:stretch/>
        </p:blipFill>
        <p:spPr>
          <a:xfrm>
            <a:off x="5958018" y="508090"/>
            <a:ext cx="5709726" cy="5846989"/>
          </a:xfrm>
          <a:prstGeom prst="rect">
            <a:avLst/>
          </a:prstGeom>
        </p:spPr>
      </p:pic>
      <p:sp>
        <p:nvSpPr>
          <p:cNvPr id="2" name="Title 1">
            <a:extLst>
              <a:ext uri="{FF2B5EF4-FFF2-40B4-BE49-F238E27FC236}">
                <a16:creationId xmlns:a16="http://schemas.microsoft.com/office/drawing/2014/main" id="{4B51CD91-A029-6034-CDA3-DCDE57F8E454}"/>
              </a:ext>
            </a:extLst>
          </p:cNvPr>
          <p:cNvSpPr>
            <a:spLocks noGrp="1"/>
          </p:cNvSpPr>
          <p:nvPr>
            <p:ph type="title"/>
          </p:nvPr>
        </p:nvSpPr>
        <p:spPr>
          <a:xfrm>
            <a:off x="517871" y="976160"/>
            <a:ext cx="4798200" cy="1463040"/>
          </a:xfrm>
        </p:spPr>
        <p:txBody>
          <a:bodyPr vert="horz" lIns="91440" tIns="45720" rIns="91440" bIns="45720" rtlCol="0" anchor="t">
            <a:normAutofit/>
          </a:bodyPr>
          <a:lstStyle/>
          <a:p>
            <a:pPr>
              <a:lnSpc>
                <a:spcPct val="90000"/>
              </a:lnSpc>
            </a:pPr>
            <a:r>
              <a:rPr lang="en-US" sz="3100"/>
              <a:t>Integration with Existing Systems or Tools</a:t>
            </a:r>
          </a:p>
        </p:txBody>
      </p:sp>
      <p:sp>
        <p:nvSpPr>
          <p:cNvPr id="4" name="Content Placeholder 3">
            <a:extLst>
              <a:ext uri="{FF2B5EF4-FFF2-40B4-BE49-F238E27FC236}">
                <a16:creationId xmlns:a16="http://schemas.microsoft.com/office/drawing/2014/main" id="{F67EC44A-1426-3EA8-D06F-1D29559B039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17871" y="2578608"/>
            <a:ext cx="4672966" cy="3767328"/>
          </a:xfrm>
        </p:spPr>
        <p:txBody>
          <a:bodyPr>
            <a:normAutofit/>
          </a:bodyPr>
          <a:lstStyle/>
          <a:p>
            <a:pPr marL="0" indent="0">
              <a:spcBef>
                <a:spcPts val="2500"/>
              </a:spcBef>
              <a:buNone/>
            </a:pPr>
            <a:r>
              <a:rPr lang="en-US" sz="1400" b="1"/>
              <a:t>Importance of Integration</a:t>
            </a:r>
          </a:p>
          <a:p>
            <a:pPr marL="0" lvl="1" indent="0">
              <a:buNone/>
            </a:pPr>
            <a:r>
              <a:rPr lang="en-US" sz="1400"/>
              <a:t>Integrating new applications with existing systems is crucial for maintaining data consistency across the client’s ecosystem.</a:t>
            </a:r>
          </a:p>
          <a:p>
            <a:pPr marL="0" indent="0">
              <a:spcBef>
                <a:spcPts val="2500"/>
              </a:spcBef>
              <a:buNone/>
            </a:pPr>
            <a:r>
              <a:rPr lang="en-US" sz="1400" b="1"/>
              <a:t>Operational Efficiency</a:t>
            </a:r>
          </a:p>
          <a:p>
            <a:pPr marL="0" lvl="1" indent="0">
              <a:buNone/>
            </a:pPr>
            <a:r>
              <a:rPr lang="en-US" sz="1400"/>
              <a:t>Seamless integration enhances operational efficiency by streamlining workflows and reducing redundancies within the organization.</a:t>
            </a:r>
          </a:p>
        </p:txBody>
      </p:sp>
      <p:sp>
        <p:nvSpPr>
          <p:cNvPr id="18" name="Rectangle 17">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1" y="508090"/>
            <a:ext cx="467296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15543802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B8BEAFBA-C4C6-CF08-E3E7-CB9B0735A199}"/>
              </a:ext>
            </a:extLst>
          </p:cNvPr>
          <p:cNvSpPr>
            <a:spLocks noGrp="1"/>
          </p:cNvSpPr>
          <p:nvPr>
            <p:ph type="ctrTitle"/>
          </p:nvPr>
        </p:nvSpPr>
        <p:spPr>
          <a:xfrm>
            <a:off x="521208" y="1211766"/>
            <a:ext cx="7237052" cy="4727988"/>
          </a:xfrm>
        </p:spPr>
        <p:txBody>
          <a:bodyPr anchor="b">
            <a:normAutofit/>
          </a:bodyPr>
          <a:lstStyle/>
          <a:p>
            <a:r>
              <a:rPr lang="en-US" sz="7400"/>
              <a:t>User Experience and Interface</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324464163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Smart city and wireless communication network">
            <a:extLst>
              <a:ext uri="{FF2B5EF4-FFF2-40B4-BE49-F238E27FC236}">
                <a16:creationId xmlns:a16="http://schemas.microsoft.com/office/drawing/2014/main" id="{0AB3C19A-DC70-4951-9853-327A6BA23288}"/>
              </a:ext>
            </a:extLst>
          </p:cNvPr>
          <p:cNvPicPr>
            <a:picLocks noGrp="1" noChangeAspect="1"/>
          </p:cNvPicPr>
          <p:nvPr>
            <p:ph sz="half" idx="1"/>
          </p:nvPr>
        </p:nvPicPr>
        <p:blipFill>
          <a:blip r:embed="rId3"/>
          <a:srcRect l="30252" r="21476"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ECB5CA48-4F3F-F7B2-4B5F-642DD271BFE1}"/>
              </a:ext>
            </a:extLst>
          </p:cNvPr>
          <p:cNvSpPr>
            <a:spLocks noGrp="1"/>
          </p:cNvSpPr>
          <p:nvPr>
            <p:ph type="title"/>
          </p:nvPr>
        </p:nvSpPr>
        <p:spPr>
          <a:xfrm>
            <a:off x="5438762" y="976160"/>
            <a:ext cx="6232310" cy="1463040"/>
          </a:xfrm>
        </p:spPr>
        <p:txBody>
          <a:bodyPr vert="horz" lIns="91440" tIns="45720" rIns="91440" bIns="45720" rtlCol="0" anchor="t">
            <a:normAutofit/>
          </a:bodyPr>
          <a:lstStyle/>
          <a:p>
            <a:r>
              <a:rPr lang="en-US" sz="4400"/>
              <a:t>Requirements and Preferences for UI/UX</a:t>
            </a:r>
          </a:p>
        </p:txBody>
      </p:sp>
      <p:sp>
        <p:nvSpPr>
          <p:cNvPr id="4" name="Content Placeholder 3">
            <a:extLst>
              <a:ext uri="{FF2B5EF4-FFF2-40B4-BE49-F238E27FC236}">
                <a16:creationId xmlns:a16="http://schemas.microsoft.com/office/drawing/2014/main" id="{B24E8953-0581-B7D8-133B-50F50A2695F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Layout Considerations</a:t>
            </a:r>
          </a:p>
          <a:p>
            <a:pPr marL="0" lvl="1" indent="0">
              <a:buNone/>
            </a:pPr>
            <a:r>
              <a:rPr lang="en-US" sz="1400"/>
              <a:t>Discussing layout preferences helps create a visually appealing and functional interface that meets client needs.</a:t>
            </a:r>
          </a:p>
          <a:p>
            <a:pPr marL="0" indent="0">
              <a:spcBef>
                <a:spcPts val="2500"/>
              </a:spcBef>
              <a:buNone/>
            </a:pPr>
            <a:r>
              <a:rPr lang="en-US" sz="1400" b="1"/>
              <a:t>Usability Focus</a:t>
            </a:r>
          </a:p>
          <a:p>
            <a:pPr marL="0" lvl="1" indent="0">
              <a:buNone/>
            </a:pPr>
            <a:r>
              <a:rPr lang="en-US" sz="1400"/>
              <a:t>Understanding usability preferences ensures the design is intuitive and enhances user interaction with the product.</a:t>
            </a:r>
          </a:p>
          <a:p>
            <a:pPr marL="0" indent="0">
              <a:spcBef>
                <a:spcPts val="2500"/>
              </a:spcBef>
              <a:buNone/>
            </a:pPr>
            <a:r>
              <a:rPr lang="en-US" sz="1400" b="1"/>
              <a:t>Aesthetic Preferences</a:t>
            </a:r>
          </a:p>
          <a:p>
            <a:pPr marL="0" lvl="1" indent="0">
              <a:buNone/>
            </a:pPr>
            <a:r>
              <a:rPr lang="en-US" sz="1400"/>
              <a:t>Identifying aesthetic preferences is essential for creating a design that resonates with users and aligns with brand identity.</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4455049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53AE3C-AC4F-907C-B473-B9A30D215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1" name="Rectangle 10">
            <a:extLst>
              <a:ext uri="{FF2B5EF4-FFF2-40B4-BE49-F238E27FC236}">
                <a16:creationId xmlns:a16="http://schemas.microsoft.com/office/drawing/2014/main" id="{DC81933E-93BD-38CE-3C98-D10B2844C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1" y="508090"/>
            <a:ext cx="3412998"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68A4ED15-B0F6-D2B3-D7C5-12958BB3EFE3}"/>
              </a:ext>
            </a:extLst>
          </p:cNvPr>
          <p:cNvSpPr>
            <a:spLocks noGrp="1"/>
          </p:cNvSpPr>
          <p:nvPr>
            <p:ph type="title"/>
          </p:nvPr>
        </p:nvSpPr>
        <p:spPr>
          <a:xfrm>
            <a:off x="517871" y="976160"/>
            <a:ext cx="3412998" cy="5371798"/>
          </a:xfrm>
        </p:spPr>
        <p:txBody>
          <a:bodyPr>
            <a:normAutofit/>
          </a:bodyPr>
          <a:lstStyle/>
          <a:p>
            <a:r>
              <a:rPr lang="en-US" sz="4400"/>
              <a:t>Support for Multiple Languages and Localization</a:t>
            </a:r>
          </a:p>
        </p:txBody>
      </p:sp>
      <p:graphicFrame>
        <p:nvGraphicFramePr>
          <p:cNvPr id="4" name="Content Placeholder 4">
            <a:extLst>
              <a:ext uri="{FF2B5EF4-FFF2-40B4-BE49-F238E27FC236}">
                <a16:creationId xmlns:a16="http://schemas.microsoft.com/office/drawing/2014/main" id="{9BEAC8B0-7889-4C3C-B9BB-A38EF277011D}"/>
              </a:ext>
            </a:extLst>
          </p:cNvPr>
          <p:cNvGraphicFramePr>
            <a:graphicFrameLocks noGrp="1"/>
          </p:cNvGraphicFramePr>
          <p:nvPr>
            <p:ph idx="1"/>
            <p:extLst>
              <p:ext uri="{D42A27DB-BD31-4B8C-83A1-F6EECF244321}">
                <p14:modId xmlns:p14="http://schemas.microsoft.com/office/powerpoint/2010/main" val="2551355378"/>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4632670" y="1106424"/>
          <a:ext cx="7029274" cy="53146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3686272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81EBB6E4-CDE3-8675-6696-1E196CB68A7B}"/>
              </a:ext>
            </a:extLst>
          </p:cNvPr>
          <p:cNvSpPr>
            <a:spLocks noGrp="1"/>
          </p:cNvSpPr>
          <p:nvPr>
            <p:ph type="ctrTitle"/>
          </p:nvPr>
        </p:nvSpPr>
        <p:spPr>
          <a:xfrm>
            <a:off x="521208" y="1211766"/>
            <a:ext cx="7237052" cy="4727988"/>
          </a:xfrm>
        </p:spPr>
        <p:txBody>
          <a:bodyPr anchor="b">
            <a:normAutofit/>
          </a:bodyPr>
          <a:lstStyle/>
          <a:p>
            <a:r>
              <a:rPr lang="en-US" sz="7400"/>
              <a:t>Performance and Scalability</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363202718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http://teekid.com/istockphoto/banner/banner3.jpg">
            <a:extLst>
              <a:ext uri="{FF2B5EF4-FFF2-40B4-BE49-F238E27FC236}">
                <a16:creationId xmlns:a16="http://schemas.microsoft.com/office/drawing/2014/main" id="{DBA48074-B740-424C-9F44-1265CC18A61C}"/>
              </a:ext>
            </a:extLst>
          </p:cNvPr>
          <p:cNvPicPr>
            <a:picLocks noGrp="1" noChangeAspect="1"/>
          </p:cNvPicPr>
          <p:nvPr>
            <p:ph sz="half" idx="1"/>
          </p:nvPr>
        </p:nvPicPr>
        <p:blipFill>
          <a:blip r:embed="rId3"/>
          <a:srcRect l="23173" r="4509"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DB8C287E-27C4-60ED-C76F-AF29131C785C}"/>
              </a:ext>
            </a:extLst>
          </p:cNvPr>
          <p:cNvSpPr>
            <a:spLocks noGrp="1"/>
          </p:cNvSpPr>
          <p:nvPr>
            <p:ph type="title"/>
          </p:nvPr>
        </p:nvSpPr>
        <p:spPr>
          <a:xfrm>
            <a:off x="5438762" y="976160"/>
            <a:ext cx="6232310" cy="1463040"/>
          </a:xfrm>
        </p:spPr>
        <p:txBody>
          <a:bodyPr vert="horz" lIns="91440" tIns="45720" rIns="91440" bIns="45720" rtlCol="0" anchor="t">
            <a:normAutofit/>
          </a:bodyPr>
          <a:lstStyle/>
          <a:p>
            <a:pPr>
              <a:lnSpc>
                <a:spcPct val="90000"/>
              </a:lnSpc>
            </a:pPr>
            <a:r>
              <a:rPr lang="en-US" sz="3700"/>
              <a:t>Performance Benchmarks and Expectations</a:t>
            </a:r>
          </a:p>
        </p:txBody>
      </p:sp>
      <p:sp>
        <p:nvSpPr>
          <p:cNvPr id="4" name="Content Placeholder 3">
            <a:extLst>
              <a:ext uri="{FF2B5EF4-FFF2-40B4-BE49-F238E27FC236}">
                <a16:creationId xmlns:a16="http://schemas.microsoft.com/office/drawing/2014/main" id="{8EE4E36C-30B0-CAA8-AB77-AF91469E6D7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Importance of Benchmarks</a:t>
            </a:r>
          </a:p>
          <a:p>
            <a:pPr marL="0" lvl="1" indent="0">
              <a:buNone/>
            </a:pPr>
            <a:r>
              <a:rPr lang="en-US" sz="1400"/>
              <a:t>Defining performance benchmarks is crucial for establishing clear performance goals for applications, ensuring user satisfaction.</a:t>
            </a:r>
          </a:p>
          <a:p>
            <a:pPr marL="0" indent="0">
              <a:spcBef>
                <a:spcPts val="2500"/>
              </a:spcBef>
              <a:buNone/>
            </a:pPr>
            <a:r>
              <a:rPr lang="en-US" sz="1400" b="1"/>
              <a:t>Load Times</a:t>
            </a:r>
          </a:p>
          <a:p>
            <a:pPr marL="0" lvl="1" indent="0">
              <a:buNone/>
            </a:pPr>
            <a:r>
              <a:rPr lang="en-US" sz="1400"/>
              <a:t>Setting benchmarks for load times helps developers optimize application speed, enhancing user experience during regular use.</a:t>
            </a:r>
          </a:p>
          <a:p>
            <a:pPr marL="0" indent="0">
              <a:spcBef>
                <a:spcPts val="2500"/>
              </a:spcBef>
              <a:buNone/>
            </a:pPr>
            <a:r>
              <a:rPr lang="en-US" sz="1400" b="1"/>
              <a:t>Response Rates</a:t>
            </a:r>
          </a:p>
          <a:p>
            <a:pPr marL="0" lvl="1" indent="0">
              <a:buNone/>
            </a:pPr>
            <a:r>
              <a:rPr lang="en-US" sz="1400"/>
              <a:t>Defining response rate benchmarks is vital for applications to maintain efficient and quick user interactions.</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4698094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Digital financial graph">
            <a:extLst>
              <a:ext uri="{FF2B5EF4-FFF2-40B4-BE49-F238E27FC236}">
                <a16:creationId xmlns:a16="http://schemas.microsoft.com/office/drawing/2014/main" id="{311E9FC1-5F20-4E3D-A2F8-B384AF5506AB}"/>
              </a:ext>
            </a:extLst>
          </p:cNvPr>
          <p:cNvPicPr>
            <a:picLocks noGrp="1" noChangeAspect="1"/>
          </p:cNvPicPr>
          <p:nvPr>
            <p:ph sz="half" idx="1"/>
          </p:nvPr>
        </p:nvPicPr>
        <p:blipFill>
          <a:blip r:embed="rId3"/>
          <a:srcRect l="35962" r="23358"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60899665-C30D-1885-2E03-457C8F2EE7AD}"/>
              </a:ext>
            </a:extLst>
          </p:cNvPr>
          <p:cNvSpPr>
            <a:spLocks noGrp="1"/>
          </p:cNvSpPr>
          <p:nvPr>
            <p:ph type="title"/>
          </p:nvPr>
        </p:nvSpPr>
        <p:spPr>
          <a:xfrm>
            <a:off x="5438762" y="976160"/>
            <a:ext cx="6232310" cy="1463040"/>
          </a:xfrm>
        </p:spPr>
        <p:txBody>
          <a:bodyPr vert="horz" lIns="91440" tIns="45720" rIns="91440" bIns="45720" rtlCol="0" anchor="t">
            <a:normAutofit/>
          </a:bodyPr>
          <a:lstStyle/>
          <a:p>
            <a:r>
              <a:rPr lang="en-US" sz="4400"/>
              <a:t>Handling Peak Usage Periods</a:t>
            </a:r>
          </a:p>
        </p:txBody>
      </p:sp>
      <p:sp>
        <p:nvSpPr>
          <p:cNvPr id="4" name="Content Placeholder 3">
            <a:extLst>
              <a:ext uri="{FF2B5EF4-FFF2-40B4-BE49-F238E27FC236}">
                <a16:creationId xmlns:a16="http://schemas.microsoft.com/office/drawing/2014/main" id="{B7B937FA-20AE-21E1-41FC-0CAB84ADCC9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Importance of Planning</a:t>
            </a:r>
          </a:p>
          <a:p>
            <a:pPr marL="0" lvl="1" indent="0">
              <a:buNone/>
            </a:pPr>
            <a:r>
              <a:rPr lang="en-US" sz="1400"/>
              <a:t>Effective planning for peak usage periods is essential to maintain application performance and user satisfaction.</a:t>
            </a:r>
          </a:p>
          <a:p>
            <a:pPr marL="0" indent="0">
              <a:spcBef>
                <a:spcPts val="2500"/>
              </a:spcBef>
              <a:buNone/>
            </a:pPr>
            <a:r>
              <a:rPr lang="en-US" sz="1400" b="1"/>
              <a:t>Load Balancing Strategies</a:t>
            </a:r>
          </a:p>
          <a:p>
            <a:pPr marL="0" lvl="1" indent="0">
              <a:buNone/>
            </a:pPr>
            <a:r>
              <a:rPr lang="en-US" sz="1400"/>
              <a:t>Implementing load balancing helps distribute traffic evenly across servers, ensuring stability during peak times.</a:t>
            </a:r>
          </a:p>
          <a:p>
            <a:pPr marL="0" indent="0">
              <a:spcBef>
                <a:spcPts val="2500"/>
              </a:spcBef>
              <a:buNone/>
            </a:pPr>
            <a:r>
              <a:rPr lang="en-US" sz="1400" b="1"/>
              <a:t>Resource Scaling Techniques</a:t>
            </a:r>
          </a:p>
          <a:p>
            <a:pPr marL="0" lvl="1" indent="0">
              <a:buNone/>
            </a:pPr>
            <a:r>
              <a:rPr lang="en-US" sz="1400"/>
              <a:t>Resource scaling involves adjusting server capacity dynamically to handle varying user demands effectively.</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1435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3B6A2138-8912-9C34-2A76-D583D9185CF3}"/>
              </a:ext>
            </a:extLst>
          </p:cNvPr>
          <p:cNvSpPr>
            <a:spLocks noGrp="1"/>
          </p:cNvSpPr>
          <p:nvPr>
            <p:ph type="ctrTitle"/>
          </p:nvPr>
        </p:nvSpPr>
        <p:spPr>
          <a:xfrm>
            <a:off x="521208" y="1211766"/>
            <a:ext cx="7237052" cy="4727988"/>
          </a:xfrm>
        </p:spPr>
        <p:txBody>
          <a:bodyPr anchor="b">
            <a:normAutofit/>
          </a:bodyPr>
          <a:lstStyle/>
          <a:p>
            <a:r>
              <a:rPr lang="en-US" sz="7400"/>
              <a:t>Deployment and DevOps</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192792203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Big data database symbol badge button">
            <a:extLst>
              <a:ext uri="{FF2B5EF4-FFF2-40B4-BE49-F238E27FC236}">
                <a16:creationId xmlns:a16="http://schemas.microsoft.com/office/drawing/2014/main" id="{BFA3F66C-218E-46BC-B5EB-39A04E0748D6}"/>
              </a:ext>
            </a:extLst>
          </p:cNvPr>
          <p:cNvPicPr>
            <a:picLocks noGrp="1" noChangeAspect="1"/>
          </p:cNvPicPr>
          <p:nvPr>
            <p:ph sz="half" idx="1"/>
          </p:nvPr>
        </p:nvPicPr>
        <p:blipFill>
          <a:blip r:embed="rId3"/>
          <a:srcRect l="14202" r="13480"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F4403156-7A15-12C0-6975-9F13B52CCD83}"/>
              </a:ext>
            </a:extLst>
          </p:cNvPr>
          <p:cNvSpPr>
            <a:spLocks noGrp="1"/>
          </p:cNvSpPr>
          <p:nvPr>
            <p:ph type="title"/>
          </p:nvPr>
        </p:nvSpPr>
        <p:spPr>
          <a:xfrm>
            <a:off x="5438762" y="976160"/>
            <a:ext cx="6232310" cy="1463040"/>
          </a:xfrm>
        </p:spPr>
        <p:txBody>
          <a:bodyPr vert="horz" lIns="91440" tIns="45720" rIns="91440" bIns="45720" rtlCol="0" anchor="t">
            <a:normAutofit/>
          </a:bodyPr>
          <a:lstStyle/>
          <a:p>
            <a:pPr>
              <a:lnSpc>
                <a:spcPct val="90000"/>
              </a:lnSpc>
            </a:pPr>
            <a:r>
              <a:rPr lang="en-US" sz="3400"/>
              <a:t>Deployment Methods (Cloud-Based, On-Premises, Hybrid)</a:t>
            </a:r>
          </a:p>
        </p:txBody>
      </p:sp>
      <p:sp>
        <p:nvSpPr>
          <p:cNvPr id="4" name="Content Placeholder 3">
            <a:extLst>
              <a:ext uri="{FF2B5EF4-FFF2-40B4-BE49-F238E27FC236}">
                <a16:creationId xmlns:a16="http://schemas.microsoft.com/office/drawing/2014/main" id="{A4F0E952-D31F-882A-D444-8A04CDBE1C50}"/>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Cloud-Based Deployment</a:t>
            </a:r>
          </a:p>
          <a:p>
            <a:pPr marL="0" lvl="1" indent="0">
              <a:buNone/>
            </a:pPr>
            <a:r>
              <a:rPr lang="en-US" sz="1400"/>
              <a:t>Cloud-based deployment allows applications to be hosted in the cloud, offering scalability and accessibility from anywhere.</a:t>
            </a:r>
          </a:p>
          <a:p>
            <a:pPr marL="0" indent="0">
              <a:spcBef>
                <a:spcPts val="2500"/>
              </a:spcBef>
              <a:buNone/>
            </a:pPr>
            <a:r>
              <a:rPr lang="en-US" sz="1400" b="1"/>
              <a:t>On-Premises Deployment</a:t>
            </a:r>
          </a:p>
          <a:p>
            <a:pPr marL="0" lvl="1" indent="0">
              <a:buNone/>
            </a:pPr>
            <a:r>
              <a:rPr lang="en-US" sz="1400"/>
              <a:t>On-premises deployment involves hosting applications within the client's infrastructure, providing greater control and security.</a:t>
            </a:r>
          </a:p>
          <a:p>
            <a:pPr marL="0" indent="0">
              <a:spcBef>
                <a:spcPts val="2500"/>
              </a:spcBef>
              <a:buNone/>
            </a:pPr>
            <a:r>
              <a:rPr lang="en-US" sz="1400" b="1"/>
              <a:t>Hybrid Deployment</a:t>
            </a:r>
          </a:p>
          <a:p>
            <a:pPr marL="0" lvl="1" indent="0">
              <a:buNone/>
            </a:pPr>
            <a:r>
              <a:rPr lang="en-US" sz="1400"/>
              <a:t>Hybrid deployment combines both cloud and on-premises solutions, offering flexibility and optimized resource use.</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799862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4K Resolution">
            <a:extLst>
              <a:ext uri="{FF2B5EF4-FFF2-40B4-BE49-F238E27FC236}">
                <a16:creationId xmlns:a16="http://schemas.microsoft.com/office/drawing/2014/main" id="{695F83AD-0946-4D46-8E56-DA292A3C9D4D}"/>
              </a:ext>
            </a:extLst>
          </p:cNvPr>
          <p:cNvPicPr>
            <a:picLocks noGrp="1" noChangeAspect="1"/>
          </p:cNvPicPr>
          <p:nvPr>
            <p:ph sz="half" idx="1"/>
          </p:nvPr>
        </p:nvPicPr>
        <p:blipFill>
          <a:blip r:embed="rId3"/>
          <a:srcRect l="30229" r="29091"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8E44A31A-C086-1AEF-C4F2-95D75F538704}"/>
              </a:ext>
            </a:extLst>
          </p:cNvPr>
          <p:cNvSpPr>
            <a:spLocks noGrp="1"/>
          </p:cNvSpPr>
          <p:nvPr>
            <p:ph type="title"/>
          </p:nvPr>
        </p:nvSpPr>
        <p:spPr>
          <a:xfrm>
            <a:off x="5438762" y="976160"/>
            <a:ext cx="6232310" cy="1463040"/>
          </a:xfrm>
        </p:spPr>
        <p:txBody>
          <a:bodyPr vert="horz" lIns="91440" tIns="45720" rIns="91440" bIns="45720" rtlCol="0" anchor="t">
            <a:normAutofit/>
          </a:bodyPr>
          <a:lstStyle/>
          <a:p>
            <a:r>
              <a:rPr lang="en-US" sz="4400"/>
              <a:t>Agenda Items</a:t>
            </a:r>
          </a:p>
        </p:txBody>
      </p:sp>
      <p:sp>
        <p:nvSpPr>
          <p:cNvPr id="4" name="Content Placeholder 3">
            <a:extLst>
              <a:ext uri="{FF2B5EF4-FFF2-40B4-BE49-F238E27FC236}">
                <a16:creationId xmlns:a16="http://schemas.microsoft.com/office/drawing/2014/main" id="{C1ED311E-99A9-483B-C7E7-CB43F4421F26}"/>
              </a:ext>
            </a:extLst>
          </p:cNvPr>
          <p:cNvSpPr>
            <a:spLocks noGrp="1"/>
          </p:cNvSpPr>
          <p:nvPr>
            <p:ph sz="half" idx="2"/>
          </p:nvPr>
        </p:nvSpPr>
        <p:spPr>
          <a:xfrm>
            <a:off x="5438775" y="2577871"/>
            <a:ext cx="6232310" cy="3768137"/>
          </a:xfrm>
        </p:spPr>
        <p:txBody>
          <a:bodyPr vert="horz" lIns="91440" tIns="45720" rIns="91440" bIns="45720" rtlCol="0">
            <a:normAutofit/>
          </a:bodyPr>
          <a:lstStyle/>
          <a:p>
            <a:pPr>
              <a:lnSpc>
                <a:spcPct val="100000"/>
              </a:lnSpc>
            </a:pPr>
            <a:r>
              <a:rPr lang="en-US" sz="1800"/>
              <a:t>User Authentication and Authorization</a:t>
            </a:r>
          </a:p>
          <a:p>
            <a:pPr>
              <a:lnSpc>
                <a:spcPct val="100000"/>
              </a:lnSpc>
            </a:pPr>
            <a:r>
              <a:rPr lang="en-US" sz="1800"/>
              <a:t>Compliance and Security</a:t>
            </a:r>
          </a:p>
          <a:p>
            <a:pPr>
              <a:lnSpc>
                <a:spcPct val="100000"/>
              </a:lnSpc>
            </a:pPr>
            <a:r>
              <a:rPr lang="en-US" sz="1800"/>
              <a:t>Technology Stack Preferences</a:t>
            </a:r>
          </a:p>
          <a:p>
            <a:pPr>
              <a:lnSpc>
                <a:spcPct val="100000"/>
              </a:lnSpc>
            </a:pPr>
            <a:r>
              <a:rPr lang="en-US" sz="1800"/>
              <a:t>User Experience and Interface</a:t>
            </a:r>
          </a:p>
          <a:p>
            <a:pPr>
              <a:lnSpc>
                <a:spcPct val="100000"/>
              </a:lnSpc>
            </a:pPr>
            <a:r>
              <a:rPr lang="en-US" sz="1800"/>
              <a:t>Performance and Scalability</a:t>
            </a:r>
          </a:p>
          <a:p>
            <a:pPr>
              <a:lnSpc>
                <a:spcPct val="100000"/>
              </a:lnSpc>
            </a:pPr>
            <a:r>
              <a:rPr lang="en-US" sz="1800"/>
              <a:t>Deployment and DevOps</a:t>
            </a:r>
          </a:p>
          <a:p>
            <a:pPr>
              <a:lnSpc>
                <a:spcPct val="100000"/>
              </a:lnSpc>
            </a:pPr>
            <a:r>
              <a:rPr lang="en-US" sz="1800"/>
              <a:t>Third-Party Integrations and APIs</a:t>
            </a:r>
          </a:p>
          <a:p>
            <a:pPr>
              <a:lnSpc>
                <a:spcPct val="100000"/>
              </a:lnSpc>
            </a:pPr>
            <a:r>
              <a:rPr lang="en-US" sz="1800"/>
              <a:t>Monitoring and Maintenance</a:t>
            </a:r>
          </a:p>
          <a:p>
            <a:pPr>
              <a:lnSpc>
                <a:spcPct val="100000"/>
              </a:lnSpc>
            </a:pPr>
            <a:r>
              <a:rPr lang="en-US" sz="1800"/>
              <a:t>Analytics and Reporting</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807308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53AE3C-AC4F-907C-B473-B9A30D215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1" name="Rectangle 10">
            <a:extLst>
              <a:ext uri="{FF2B5EF4-FFF2-40B4-BE49-F238E27FC236}">
                <a16:creationId xmlns:a16="http://schemas.microsoft.com/office/drawing/2014/main" id="{DC81933E-93BD-38CE-3C98-D10B2844C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1" y="508090"/>
            <a:ext cx="3412998"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68630937-0E93-85F9-2B15-061286DAA7ED}"/>
              </a:ext>
            </a:extLst>
          </p:cNvPr>
          <p:cNvSpPr>
            <a:spLocks noGrp="1"/>
          </p:cNvSpPr>
          <p:nvPr>
            <p:ph type="title"/>
          </p:nvPr>
        </p:nvSpPr>
        <p:spPr>
          <a:xfrm>
            <a:off x="517871" y="976160"/>
            <a:ext cx="3412998" cy="5371798"/>
          </a:xfrm>
        </p:spPr>
        <p:txBody>
          <a:bodyPr>
            <a:normAutofit/>
          </a:bodyPr>
          <a:lstStyle/>
          <a:p>
            <a:r>
              <a:rPr lang="en-US" sz="3700"/>
              <a:t>CI/CD Requirements</a:t>
            </a:r>
          </a:p>
        </p:txBody>
      </p:sp>
      <p:graphicFrame>
        <p:nvGraphicFramePr>
          <p:cNvPr id="4" name="Content Placeholder 4">
            <a:extLst>
              <a:ext uri="{FF2B5EF4-FFF2-40B4-BE49-F238E27FC236}">
                <a16:creationId xmlns:a16="http://schemas.microsoft.com/office/drawing/2014/main" id="{F2A4863B-3CE7-4F55-9A4B-EC80225670B2}"/>
              </a:ext>
            </a:extLst>
          </p:cNvPr>
          <p:cNvGraphicFramePr>
            <a:graphicFrameLocks noGrp="1"/>
          </p:cNvGraphicFramePr>
          <p:nvPr>
            <p:ph idx="1"/>
            <p:extLst>
              <p:ext uri="{D42A27DB-BD31-4B8C-83A1-F6EECF244321}">
                <p14:modId xmlns:p14="http://schemas.microsoft.com/office/powerpoint/2010/main" val="2175321679"/>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4632670" y="1106424"/>
          <a:ext cx="7029274" cy="53146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8502575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304D5648-2932-E933-7B01-62C5FB97EB56}"/>
              </a:ext>
            </a:extLst>
          </p:cNvPr>
          <p:cNvSpPr>
            <a:spLocks noGrp="1"/>
          </p:cNvSpPr>
          <p:nvPr>
            <p:ph type="ctrTitle"/>
          </p:nvPr>
        </p:nvSpPr>
        <p:spPr>
          <a:xfrm>
            <a:off x="521208" y="1211766"/>
            <a:ext cx="7237052" cy="4727988"/>
          </a:xfrm>
        </p:spPr>
        <p:txBody>
          <a:bodyPr anchor="b">
            <a:normAutofit/>
          </a:bodyPr>
          <a:lstStyle/>
          <a:p>
            <a:r>
              <a:rPr lang="en-US" sz="7400"/>
              <a:t>Third-Party Integrations and APIs</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392474007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0EC38958-9A69-239A-BA79-2AEC73345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pic>
        <p:nvPicPr>
          <p:cNvPr id="5" name="Content Placeholder 4" descr="Computer network security">
            <a:extLst>
              <a:ext uri="{FF2B5EF4-FFF2-40B4-BE49-F238E27FC236}">
                <a16:creationId xmlns:a16="http://schemas.microsoft.com/office/drawing/2014/main" id="{34CDD545-F49B-447E-AC60-E54C90996D22}"/>
              </a:ext>
            </a:extLst>
          </p:cNvPr>
          <p:cNvPicPr>
            <a:picLocks noGrp="1" noChangeAspect="1"/>
          </p:cNvPicPr>
          <p:nvPr>
            <p:ph sz="half" idx="1"/>
          </p:nvPr>
        </p:nvPicPr>
        <p:blipFill>
          <a:blip r:embed="rId3"/>
          <a:srcRect l="9494" r="17316"/>
          <a:stretch/>
        </p:blipFill>
        <p:spPr>
          <a:xfrm>
            <a:off x="517868" y="508090"/>
            <a:ext cx="5705856" cy="5846990"/>
          </a:xfrm>
          <a:prstGeom prst="rect">
            <a:avLst/>
          </a:prstGeom>
        </p:spPr>
      </p:pic>
      <p:sp>
        <p:nvSpPr>
          <p:cNvPr id="2" name="Title 1">
            <a:extLst>
              <a:ext uri="{FF2B5EF4-FFF2-40B4-BE49-F238E27FC236}">
                <a16:creationId xmlns:a16="http://schemas.microsoft.com/office/drawing/2014/main" id="{7EF67F52-84E8-619C-5C77-74AB837FB976}"/>
              </a:ext>
            </a:extLst>
          </p:cNvPr>
          <p:cNvSpPr>
            <a:spLocks noGrp="1"/>
          </p:cNvSpPr>
          <p:nvPr>
            <p:ph type="title"/>
          </p:nvPr>
        </p:nvSpPr>
        <p:spPr>
          <a:xfrm>
            <a:off x="7001547" y="976160"/>
            <a:ext cx="4822899" cy="1463040"/>
          </a:xfrm>
        </p:spPr>
        <p:txBody>
          <a:bodyPr vert="horz" lIns="91440" tIns="45720" rIns="91440" bIns="45720" rtlCol="0" anchor="t">
            <a:normAutofit/>
          </a:bodyPr>
          <a:lstStyle/>
          <a:p>
            <a:pPr>
              <a:lnSpc>
                <a:spcPct val="90000"/>
              </a:lnSpc>
            </a:pPr>
            <a:r>
              <a:rPr lang="en-US" sz="3400"/>
              <a:t>Integration with Third-Party Services or APIs</a:t>
            </a:r>
          </a:p>
        </p:txBody>
      </p:sp>
      <p:sp>
        <p:nvSpPr>
          <p:cNvPr id="4" name="Content Placeholder 3">
            <a:extLst>
              <a:ext uri="{FF2B5EF4-FFF2-40B4-BE49-F238E27FC236}">
                <a16:creationId xmlns:a16="http://schemas.microsoft.com/office/drawing/2014/main" id="{5AA0D1AC-ADC7-DD2B-D961-BC7F6182B17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01548" y="2578608"/>
            <a:ext cx="4672584" cy="3767328"/>
          </a:xfrm>
        </p:spPr>
        <p:txBody>
          <a:bodyPr>
            <a:normAutofit/>
          </a:bodyPr>
          <a:lstStyle/>
          <a:p>
            <a:pPr marL="0" indent="0">
              <a:spcBef>
                <a:spcPts val="2500"/>
              </a:spcBef>
              <a:buNone/>
            </a:pPr>
            <a:r>
              <a:rPr lang="en-US" sz="1400" b="1"/>
              <a:t>Identifying Necessary Integrations</a:t>
            </a:r>
          </a:p>
          <a:p>
            <a:pPr marL="0" lvl="1" indent="0">
              <a:buNone/>
            </a:pPr>
            <a:r>
              <a:rPr lang="en-US" sz="1400"/>
              <a:t>Identifying key third-party services or APIs is essential for ensuring the application functions effectively and meets user needs.</a:t>
            </a:r>
          </a:p>
          <a:p>
            <a:pPr marL="0" indent="0">
              <a:spcBef>
                <a:spcPts val="2500"/>
              </a:spcBef>
              <a:buNone/>
            </a:pPr>
            <a:r>
              <a:rPr lang="en-US" sz="1400" b="1"/>
              <a:t>Early Discussion Benefits</a:t>
            </a:r>
          </a:p>
          <a:p>
            <a:pPr marL="0" lvl="1" indent="0">
              <a:buNone/>
            </a:pPr>
            <a:r>
              <a:rPr lang="en-US" sz="1400"/>
              <a:t>Discussing integrations early in the development process helps streamline workflows and avoid potential issues later on.</a:t>
            </a:r>
          </a:p>
        </p:txBody>
      </p:sp>
      <p:sp>
        <p:nvSpPr>
          <p:cNvPr id="18" name="Freeform: Shape 17">
            <a:extLst>
              <a:ext uri="{FF2B5EF4-FFF2-40B4-BE49-F238E27FC236}">
                <a16:creationId xmlns:a16="http://schemas.microsoft.com/office/drawing/2014/main" id="{6EC109E5-0396-8968-4F42-DFEC28036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6407" y="508090"/>
            <a:ext cx="4660733"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36365418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Layout of website design sketches on white paper">
            <a:extLst>
              <a:ext uri="{FF2B5EF4-FFF2-40B4-BE49-F238E27FC236}">
                <a16:creationId xmlns:a16="http://schemas.microsoft.com/office/drawing/2014/main" id="{C7D0CE83-0AA3-468B-B751-F6DCD413272E}"/>
              </a:ext>
            </a:extLst>
          </p:cNvPr>
          <p:cNvPicPr>
            <a:picLocks noGrp="1" noChangeAspect="1"/>
          </p:cNvPicPr>
          <p:nvPr>
            <p:ph sz="half" idx="1"/>
          </p:nvPr>
        </p:nvPicPr>
        <p:blipFill>
          <a:blip r:embed="rId3"/>
          <a:srcRect l="18719" r="43314"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654CC119-536A-806A-DCA8-61785AB7BF80}"/>
              </a:ext>
            </a:extLst>
          </p:cNvPr>
          <p:cNvSpPr>
            <a:spLocks noGrp="1"/>
          </p:cNvSpPr>
          <p:nvPr>
            <p:ph type="title"/>
          </p:nvPr>
        </p:nvSpPr>
        <p:spPr>
          <a:xfrm>
            <a:off x="5438762" y="976160"/>
            <a:ext cx="6232310" cy="1463040"/>
          </a:xfrm>
        </p:spPr>
        <p:txBody>
          <a:bodyPr vert="horz" lIns="91440" tIns="45720" rIns="91440" bIns="45720" rtlCol="0" anchor="t">
            <a:normAutofit/>
          </a:bodyPr>
          <a:lstStyle/>
          <a:p>
            <a:pPr>
              <a:lnSpc>
                <a:spcPct val="90000"/>
              </a:lnSpc>
            </a:pPr>
            <a:r>
              <a:rPr lang="en-US" sz="3700"/>
              <a:t>Requirements for Custom APIs or Data Feeds</a:t>
            </a:r>
          </a:p>
        </p:txBody>
      </p:sp>
      <p:sp>
        <p:nvSpPr>
          <p:cNvPr id="4" name="Content Placeholder 3">
            <a:extLst>
              <a:ext uri="{FF2B5EF4-FFF2-40B4-BE49-F238E27FC236}">
                <a16:creationId xmlns:a16="http://schemas.microsoft.com/office/drawing/2014/main" id="{0BC78E1E-EAFD-DEDD-9A0A-AF0A5A62D84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Understanding Specifications</a:t>
            </a:r>
          </a:p>
          <a:p>
            <a:pPr marL="0" lvl="1" indent="0">
              <a:buNone/>
            </a:pPr>
            <a:r>
              <a:rPr lang="en-US" sz="1400"/>
              <a:t>Comprehending the specifications for custom APIs is crucial for successful integration and functionality.</a:t>
            </a:r>
          </a:p>
          <a:p>
            <a:pPr marL="0" indent="0">
              <a:spcBef>
                <a:spcPts val="2500"/>
              </a:spcBef>
              <a:buNone/>
            </a:pPr>
            <a:r>
              <a:rPr lang="en-US" sz="1400" b="1"/>
              <a:t>Client's Unique Needs</a:t>
            </a:r>
          </a:p>
          <a:p>
            <a:pPr marL="0" lvl="1" indent="0">
              <a:buNone/>
            </a:pPr>
            <a:r>
              <a:rPr lang="en-US" sz="1400"/>
              <a:t>Identifying the client's unique needs ensures that the custom API or data feed serves its intended purpose effectively.</a:t>
            </a:r>
          </a:p>
          <a:p>
            <a:pPr marL="0" indent="0">
              <a:spcBef>
                <a:spcPts val="2500"/>
              </a:spcBef>
              <a:buNone/>
            </a:pPr>
            <a:r>
              <a:rPr lang="en-US" sz="1400" b="1"/>
              <a:t>Integration Process</a:t>
            </a:r>
          </a:p>
          <a:p>
            <a:pPr marL="0" lvl="1" indent="0">
              <a:buNone/>
            </a:pPr>
            <a:r>
              <a:rPr lang="en-US" sz="1400"/>
              <a:t>Understanding the integration process helps in smooth implementation of custom APIs or data feeds.</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534671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7F52BDF4-F7BA-69A5-D30C-820851A7ED73}"/>
              </a:ext>
            </a:extLst>
          </p:cNvPr>
          <p:cNvSpPr>
            <a:spLocks noGrp="1"/>
          </p:cNvSpPr>
          <p:nvPr>
            <p:ph type="ctrTitle"/>
          </p:nvPr>
        </p:nvSpPr>
        <p:spPr>
          <a:xfrm>
            <a:off x="521208" y="1211766"/>
            <a:ext cx="7237052" cy="4727988"/>
          </a:xfrm>
        </p:spPr>
        <p:txBody>
          <a:bodyPr anchor="b">
            <a:normAutofit/>
          </a:bodyPr>
          <a:lstStyle/>
          <a:p>
            <a:r>
              <a:rPr lang="en-US" sz="7400"/>
              <a:t>Monitoring and Maintenance</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135780981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In the near future, smart phones and tablet terminals are held in the hands of artificial intelligence robots. All information is available by cloud computing,&#10;Shopping, telemedicine, education, telecommuting, everything is automated. At the same time the monitoring system will be strengthened for safety.">
            <a:extLst>
              <a:ext uri="{FF2B5EF4-FFF2-40B4-BE49-F238E27FC236}">
                <a16:creationId xmlns:a16="http://schemas.microsoft.com/office/drawing/2014/main" id="{99B6EB34-87C9-4F69-8816-FF9AD33F57CC}"/>
              </a:ext>
            </a:extLst>
          </p:cNvPr>
          <p:cNvPicPr>
            <a:picLocks noGrp="1" noChangeAspect="1"/>
          </p:cNvPicPr>
          <p:nvPr>
            <p:ph sz="half" idx="1"/>
          </p:nvPr>
        </p:nvPicPr>
        <p:blipFill>
          <a:blip r:embed="rId3"/>
          <a:srcRect l="25797" r="25931"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FBE3FE78-1D39-DEAA-8BE5-DE24EF8B6574}"/>
              </a:ext>
            </a:extLst>
          </p:cNvPr>
          <p:cNvSpPr>
            <a:spLocks noGrp="1"/>
          </p:cNvSpPr>
          <p:nvPr>
            <p:ph type="title"/>
          </p:nvPr>
        </p:nvSpPr>
        <p:spPr>
          <a:xfrm>
            <a:off x="5438762" y="976160"/>
            <a:ext cx="6232310" cy="1463040"/>
          </a:xfrm>
        </p:spPr>
        <p:txBody>
          <a:bodyPr vert="horz" lIns="91440" tIns="45720" rIns="91440" bIns="45720" rtlCol="0" anchor="t">
            <a:normAutofit/>
          </a:bodyPr>
          <a:lstStyle/>
          <a:p>
            <a:pPr>
              <a:lnSpc>
                <a:spcPct val="90000"/>
              </a:lnSpc>
            </a:pPr>
            <a:r>
              <a:rPr lang="en-US" sz="3400"/>
              <a:t>Expectations for Monitoring, Logging, and Alerting</a:t>
            </a:r>
          </a:p>
        </p:txBody>
      </p:sp>
      <p:sp>
        <p:nvSpPr>
          <p:cNvPr id="4" name="Content Placeholder 3">
            <a:extLst>
              <a:ext uri="{FF2B5EF4-FFF2-40B4-BE49-F238E27FC236}">
                <a16:creationId xmlns:a16="http://schemas.microsoft.com/office/drawing/2014/main" id="{B3417383-6E4A-F272-AD5C-DA677091710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Proactive Issue Identification</a:t>
            </a:r>
          </a:p>
          <a:p>
            <a:pPr marL="0" lvl="1" indent="0">
              <a:buNone/>
            </a:pPr>
            <a:r>
              <a:rPr lang="en-US" sz="1400"/>
              <a:t>Establishing clear expectations allows teams to proactively identify issues before they escalate, ensuring application reliability.</a:t>
            </a:r>
          </a:p>
          <a:p>
            <a:pPr marL="0" indent="0">
              <a:spcBef>
                <a:spcPts val="2500"/>
              </a:spcBef>
              <a:buNone/>
            </a:pPr>
            <a:r>
              <a:rPr lang="en-US" sz="1400" b="1"/>
              <a:t>Effective Logging Practices</a:t>
            </a:r>
          </a:p>
          <a:p>
            <a:pPr marL="0" lvl="1" indent="0">
              <a:buNone/>
            </a:pPr>
            <a:r>
              <a:rPr lang="en-US" sz="1400"/>
              <a:t>Implementing effective logging practices enables teams to track application behavior, making troubleshooting and debugging more efficient.</a:t>
            </a:r>
          </a:p>
          <a:p>
            <a:pPr marL="0" indent="0">
              <a:spcBef>
                <a:spcPts val="2500"/>
              </a:spcBef>
              <a:buNone/>
            </a:pPr>
            <a:r>
              <a:rPr lang="en-US" sz="1400" b="1"/>
              <a:t>Alerting Mechanisms</a:t>
            </a:r>
          </a:p>
          <a:p>
            <a:pPr marL="0" lvl="1" indent="0">
              <a:buNone/>
            </a:pPr>
            <a:r>
              <a:rPr lang="en-US" sz="1400"/>
              <a:t>Setting up proper alerting mechanisms ensures that teams are promptly notified of critical issues, reducing downtime.</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368569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Rules for compliance with policies business">
            <a:extLst>
              <a:ext uri="{FF2B5EF4-FFF2-40B4-BE49-F238E27FC236}">
                <a16:creationId xmlns:a16="http://schemas.microsoft.com/office/drawing/2014/main" id="{C6ABA6E6-2E99-481E-931C-B0516CF94F72}"/>
              </a:ext>
            </a:extLst>
          </p:cNvPr>
          <p:cNvPicPr>
            <a:picLocks noGrp="1" noChangeAspect="1"/>
          </p:cNvPicPr>
          <p:nvPr>
            <p:ph sz="half" idx="1"/>
          </p:nvPr>
        </p:nvPicPr>
        <p:blipFill>
          <a:blip r:embed="rId3"/>
          <a:srcRect l="25211" r="26517"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3404D063-52EB-29A4-4488-C8C3138330D5}"/>
              </a:ext>
            </a:extLst>
          </p:cNvPr>
          <p:cNvSpPr>
            <a:spLocks noGrp="1"/>
          </p:cNvSpPr>
          <p:nvPr>
            <p:ph type="title"/>
          </p:nvPr>
        </p:nvSpPr>
        <p:spPr>
          <a:xfrm>
            <a:off x="5438762" y="976160"/>
            <a:ext cx="6232310" cy="1463040"/>
          </a:xfrm>
        </p:spPr>
        <p:txBody>
          <a:bodyPr vert="horz" lIns="91440" tIns="45720" rIns="91440" bIns="45720" rtlCol="0" anchor="t">
            <a:normAutofit/>
          </a:bodyPr>
          <a:lstStyle/>
          <a:p>
            <a:r>
              <a:rPr lang="en-US" sz="4400"/>
              <a:t>Frequency of Updates and Maintenance</a:t>
            </a:r>
          </a:p>
        </p:txBody>
      </p:sp>
      <p:sp>
        <p:nvSpPr>
          <p:cNvPr id="4" name="Content Placeholder 3">
            <a:extLst>
              <a:ext uri="{FF2B5EF4-FFF2-40B4-BE49-F238E27FC236}">
                <a16:creationId xmlns:a16="http://schemas.microsoft.com/office/drawing/2014/main" id="{CE663397-91C9-9C07-FD4A-17E24507611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Client Expectations</a:t>
            </a:r>
          </a:p>
          <a:p>
            <a:pPr marL="0" lvl="1" indent="0">
              <a:buNone/>
            </a:pPr>
            <a:r>
              <a:rPr lang="en-US" sz="1400"/>
              <a:t>It's crucial to understand the client's expectations for updates and maintenance to align the development process.</a:t>
            </a:r>
          </a:p>
          <a:p>
            <a:pPr marL="0" indent="0">
              <a:spcBef>
                <a:spcPts val="2500"/>
              </a:spcBef>
              <a:buNone/>
            </a:pPr>
            <a:r>
              <a:rPr lang="en-US" sz="1400" b="1"/>
              <a:t>Development Cycle Planning</a:t>
            </a:r>
          </a:p>
          <a:p>
            <a:pPr marL="0" lvl="1" indent="0">
              <a:buNone/>
            </a:pPr>
            <a:r>
              <a:rPr lang="en-US" sz="1400"/>
              <a:t>Frequency of updates influences the planning of the development cycle to ensure timely releases.</a:t>
            </a:r>
          </a:p>
          <a:p>
            <a:pPr marL="0" indent="0">
              <a:spcBef>
                <a:spcPts val="2500"/>
              </a:spcBef>
              <a:buNone/>
            </a:pPr>
            <a:r>
              <a:rPr lang="en-US" sz="1400" b="1"/>
              <a:t>Application Functionality</a:t>
            </a:r>
          </a:p>
          <a:p>
            <a:pPr marL="0" lvl="1" indent="0">
              <a:buNone/>
            </a:pPr>
            <a:r>
              <a:rPr lang="en-US" sz="1400"/>
              <a:t>Regular updates and maintenance are essential for keeping the application functional and user-friendly.</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1204126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AFF77E1F-DCBD-E000-BCC3-184B649D671D}"/>
              </a:ext>
            </a:extLst>
          </p:cNvPr>
          <p:cNvSpPr>
            <a:spLocks noGrp="1"/>
          </p:cNvSpPr>
          <p:nvPr>
            <p:ph type="ctrTitle"/>
          </p:nvPr>
        </p:nvSpPr>
        <p:spPr>
          <a:xfrm>
            <a:off x="521208" y="1211766"/>
            <a:ext cx="7237052" cy="4727988"/>
          </a:xfrm>
        </p:spPr>
        <p:txBody>
          <a:bodyPr anchor="b">
            <a:normAutofit/>
          </a:bodyPr>
          <a:lstStyle/>
          <a:p>
            <a:r>
              <a:rPr lang="en-US" sz="7400"/>
              <a:t>Analytics and Reporting</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402243395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3d illustration">
            <a:extLst>
              <a:ext uri="{FF2B5EF4-FFF2-40B4-BE49-F238E27FC236}">
                <a16:creationId xmlns:a16="http://schemas.microsoft.com/office/drawing/2014/main" id="{FB2C2D82-0BE1-496D-9594-043001077D6B}"/>
              </a:ext>
            </a:extLst>
          </p:cNvPr>
          <p:cNvPicPr>
            <a:picLocks noGrp="1" noChangeAspect="1"/>
          </p:cNvPicPr>
          <p:nvPr>
            <p:ph sz="half" idx="1"/>
          </p:nvPr>
        </p:nvPicPr>
        <p:blipFill>
          <a:blip r:embed="rId3"/>
          <a:srcRect l="12397" r="15286"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6483D230-697E-3662-EADD-12B31BB44FE2}"/>
              </a:ext>
            </a:extLst>
          </p:cNvPr>
          <p:cNvSpPr>
            <a:spLocks noGrp="1"/>
          </p:cNvSpPr>
          <p:nvPr>
            <p:ph type="title"/>
          </p:nvPr>
        </p:nvSpPr>
        <p:spPr>
          <a:xfrm>
            <a:off x="5438762" y="976160"/>
            <a:ext cx="6232310" cy="1463040"/>
          </a:xfrm>
        </p:spPr>
        <p:txBody>
          <a:bodyPr vert="horz" lIns="91440" tIns="45720" rIns="91440" bIns="45720" rtlCol="0" anchor="t">
            <a:normAutofit/>
          </a:bodyPr>
          <a:lstStyle/>
          <a:p>
            <a:r>
              <a:rPr lang="en-US" sz="4400"/>
              <a:t>Built-In Analytics or Reporting Features</a:t>
            </a:r>
          </a:p>
        </p:txBody>
      </p:sp>
      <p:sp>
        <p:nvSpPr>
          <p:cNvPr id="4" name="Content Placeholder 3">
            <a:extLst>
              <a:ext uri="{FF2B5EF4-FFF2-40B4-BE49-F238E27FC236}">
                <a16:creationId xmlns:a16="http://schemas.microsoft.com/office/drawing/2014/main" id="{4AB3281D-AF7F-31E0-11EA-209D0114544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Real-Time Monitoring</a:t>
            </a:r>
          </a:p>
          <a:p>
            <a:pPr marL="0" lvl="1" indent="0">
              <a:buNone/>
            </a:pPr>
            <a:r>
              <a:rPr lang="en-US" sz="1400"/>
              <a:t>Built-in analytics empower clients to monitor key metrics in real-time, enhancing responsiveness and agility in decision-making.</a:t>
            </a:r>
          </a:p>
          <a:p>
            <a:pPr marL="0" indent="0">
              <a:spcBef>
                <a:spcPts val="2500"/>
              </a:spcBef>
              <a:buNone/>
            </a:pPr>
            <a:r>
              <a:rPr lang="en-US" sz="1400" b="1"/>
              <a:t>Data-Driven Decisions</a:t>
            </a:r>
          </a:p>
          <a:p>
            <a:pPr marL="0" lvl="1" indent="0">
              <a:buNone/>
            </a:pPr>
            <a:r>
              <a:rPr lang="en-US" sz="1400"/>
              <a:t>Access to integrated reporting features ensures that decisions are based on accurate and up-to-date data, minimizing risks.</a:t>
            </a:r>
          </a:p>
          <a:p>
            <a:pPr marL="0" indent="0">
              <a:spcBef>
                <a:spcPts val="2500"/>
              </a:spcBef>
              <a:buNone/>
            </a:pPr>
            <a:r>
              <a:rPr lang="en-US" sz="1400" b="1"/>
              <a:t>Enhanced User Experience</a:t>
            </a:r>
          </a:p>
          <a:p>
            <a:pPr marL="0" lvl="1" indent="0">
              <a:buNone/>
            </a:pPr>
            <a:r>
              <a:rPr lang="en-US" sz="1400"/>
              <a:t>Incorporating these features improves user experience by providing clients with valuable insights directly within the application.</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233737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53AE3C-AC4F-907C-B473-B9A30D215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1" name="Rectangle 10">
            <a:extLst>
              <a:ext uri="{FF2B5EF4-FFF2-40B4-BE49-F238E27FC236}">
                <a16:creationId xmlns:a16="http://schemas.microsoft.com/office/drawing/2014/main" id="{DC81933E-93BD-38CE-3C98-D10B2844C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1" y="508090"/>
            <a:ext cx="3412998"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5731E47D-A15F-3BCB-1D09-484C78CA4382}"/>
              </a:ext>
            </a:extLst>
          </p:cNvPr>
          <p:cNvSpPr>
            <a:spLocks noGrp="1"/>
          </p:cNvSpPr>
          <p:nvPr>
            <p:ph type="title"/>
          </p:nvPr>
        </p:nvSpPr>
        <p:spPr>
          <a:xfrm>
            <a:off x="517871" y="976160"/>
            <a:ext cx="3412998" cy="5371798"/>
          </a:xfrm>
        </p:spPr>
        <p:txBody>
          <a:bodyPr>
            <a:normAutofit/>
          </a:bodyPr>
          <a:lstStyle/>
          <a:p>
            <a:r>
              <a:rPr lang="en-US" sz="4400"/>
              <a:t>Valuable Insights and Data Tracking</a:t>
            </a:r>
          </a:p>
        </p:txBody>
      </p:sp>
      <p:graphicFrame>
        <p:nvGraphicFramePr>
          <p:cNvPr id="4" name="Content Placeholder 4">
            <a:extLst>
              <a:ext uri="{FF2B5EF4-FFF2-40B4-BE49-F238E27FC236}">
                <a16:creationId xmlns:a16="http://schemas.microsoft.com/office/drawing/2014/main" id="{CA9E644F-B46F-4595-9FB1-3C8AD548FEFC}"/>
              </a:ext>
            </a:extLst>
          </p:cNvPr>
          <p:cNvGraphicFramePr>
            <a:graphicFrameLocks noGrp="1"/>
          </p:cNvGraphicFramePr>
          <p:nvPr>
            <p:ph idx="1"/>
            <p:extLst>
              <p:ext uri="{D42A27DB-BD31-4B8C-83A1-F6EECF244321}">
                <p14:modId xmlns:p14="http://schemas.microsoft.com/office/powerpoint/2010/main" val="2447172417"/>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4632670" y="1106424"/>
          <a:ext cx="7029274" cy="53146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3699700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B1138AE6-9F59-4D4A-48B1-07538970FB02}"/>
              </a:ext>
            </a:extLst>
          </p:cNvPr>
          <p:cNvSpPr>
            <a:spLocks noGrp="1"/>
          </p:cNvSpPr>
          <p:nvPr>
            <p:ph type="ctrTitle"/>
          </p:nvPr>
        </p:nvSpPr>
        <p:spPr>
          <a:xfrm>
            <a:off x="521208" y="1211766"/>
            <a:ext cx="7237052" cy="4727988"/>
          </a:xfrm>
        </p:spPr>
        <p:txBody>
          <a:bodyPr anchor="b">
            <a:normAutofit/>
          </a:bodyPr>
          <a:lstStyle/>
          <a:p>
            <a:r>
              <a:rPr lang="en-US" sz="7400"/>
              <a:t>User Authentication and Authorization</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161535509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EF92585-7A99-6108-9663-8C59032742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0" name="Freeform: Shape 9">
            <a:extLst>
              <a:ext uri="{FF2B5EF4-FFF2-40B4-BE49-F238E27FC236}">
                <a16:creationId xmlns:a16="http://schemas.microsoft.com/office/drawing/2014/main" id="{C6D5B03A-B780-A698-DFA9-C9932F22D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3845" y="3079474"/>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2C5A478F-1B37-EFCE-CC33-B68034A2211F}"/>
              </a:ext>
            </a:extLst>
          </p:cNvPr>
          <p:cNvSpPr>
            <a:spLocks noGrp="1"/>
          </p:cNvSpPr>
          <p:nvPr>
            <p:ph type="title"/>
          </p:nvPr>
        </p:nvSpPr>
        <p:spPr>
          <a:xfrm>
            <a:off x="517869" y="1327295"/>
            <a:ext cx="11153214" cy="1408176"/>
          </a:xfrm>
        </p:spPr>
        <p:txBody>
          <a:bodyPr anchor="b">
            <a:normAutofit/>
          </a:bodyPr>
          <a:lstStyle/>
          <a:p>
            <a:r>
              <a:rPr lang="en-US" sz="6800"/>
              <a:t>Conclusion</a:t>
            </a:r>
          </a:p>
        </p:txBody>
      </p:sp>
      <p:graphicFrame>
        <p:nvGraphicFramePr>
          <p:cNvPr id="11" name="Content Placeholder 2">
            <a:extLst>
              <a:ext uri="{FF2B5EF4-FFF2-40B4-BE49-F238E27FC236}">
                <a16:creationId xmlns:a16="http://schemas.microsoft.com/office/drawing/2014/main" id="{F8E005D9-95A0-DF6A-7DA7-54F9EE1A61AE}"/>
              </a:ext>
            </a:extLst>
          </p:cNvPr>
          <p:cNvGraphicFramePr>
            <a:graphicFrameLocks noGrp="1"/>
          </p:cNvGraphicFramePr>
          <p:nvPr>
            <p:ph idx="1"/>
            <p:extLst>
              <p:ext uri="{D42A27DB-BD31-4B8C-83A1-F6EECF244321}">
                <p14:modId xmlns:p14="http://schemas.microsoft.com/office/powerpoint/2010/main" val="849900322"/>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517869" y="3789578"/>
          <a:ext cx="11153214" cy="24688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5565769"/>
      </p:ext>
    </p:extLst>
  </p:cSld>
  <p:clrMapOvr>
    <a:overrideClrMapping bg1="dk1" tx1="lt1" bg2="dk2" tx2="lt2" accent1="accent1" accent2="accent2" accent3="accent3" accent4="accent4" accent5="accent5" accent6="accent6" hlink="hlink" folHlink="folHlink"/>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Person identity interface digital security concept">
            <a:extLst>
              <a:ext uri="{FF2B5EF4-FFF2-40B4-BE49-F238E27FC236}">
                <a16:creationId xmlns:a16="http://schemas.microsoft.com/office/drawing/2014/main" id="{C8FAFDA2-1705-4B07-996A-5D65C2126D1F}"/>
              </a:ext>
            </a:extLst>
          </p:cNvPr>
          <p:cNvPicPr>
            <a:picLocks noGrp="1" noChangeAspect="1"/>
          </p:cNvPicPr>
          <p:nvPr>
            <p:ph sz="half" idx="1"/>
          </p:nvPr>
        </p:nvPicPr>
        <p:blipFill>
          <a:blip r:embed="rId3"/>
          <a:srcRect t="9388" r="-4" b="9961"/>
          <a:stretch/>
        </p:blipFill>
        <p:spPr>
          <a:xfrm>
            <a:off x="517867" y="2577661"/>
            <a:ext cx="4672584" cy="3768343"/>
          </a:xfrm>
          <a:prstGeom prst="rect">
            <a:avLst/>
          </a:prstGeom>
        </p:spPr>
      </p:pic>
      <p:sp>
        <p:nvSpPr>
          <p:cNvPr id="2" name="Title 1">
            <a:extLst>
              <a:ext uri="{FF2B5EF4-FFF2-40B4-BE49-F238E27FC236}">
                <a16:creationId xmlns:a16="http://schemas.microsoft.com/office/drawing/2014/main" id="{A22DB1D0-D682-A8D6-9DC9-3BC7F5582C06}"/>
              </a:ext>
            </a:extLst>
          </p:cNvPr>
          <p:cNvSpPr>
            <a:spLocks noGrp="1"/>
          </p:cNvSpPr>
          <p:nvPr>
            <p:ph type="title"/>
          </p:nvPr>
        </p:nvSpPr>
        <p:spPr>
          <a:xfrm>
            <a:off x="517867" y="976160"/>
            <a:ext cx="4809314" cy="1447163"/>
          </a:xfrm>
        </p:spPr>
        <p:txBody>
          <a:bodyPr vert="horz" lIns="91440" tIns="45720" rIns="91440" bIns="45720" rtlCol="0" anchor="t">
            <a:normAutofit/>
          </a:bodyPr>
          <a:lstStyle/>
          <a:p>
            <a:pPr>
              <a:lnSpc>
                <a:spcPct val="90000"/>
              </a:lnSpc>
            </a:pPr>
            <a:r>
              <a:rPr lang="en-US" sz="3100"/>
              <a:t>Types of Authentication and Authorization Mechanisms</a:t>
            </a:r>
          </a:p>
        </p:txBody>
      </p:sp>
      <p:sp>
        <p:nvSpPr>
          <p:cNvPr id="4" name="Content Placeholder 3">
            <a:extLst>
              <a:ext uri="{FF2B5EF4-FFF2-40B4-BE49-F238E27FC236}">
                <a16:creationId xmlns:a16="http://schemas.microsoft.com/office/drawing/2014/main" id="{30648404-1005-E269-9DB3-D09E27DA708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842000" y="1033272"/>
            <a:ext cx="5832133" cy="5312732"/>
          </a:xfrm>
        </p:spPr>
        <p:txBody>
          <a:bodyPr>
            <a:normAutofit/>
          </a:bodyPr>
          <a:lstStyle/>
          <a:p>
            <a:pPr marL="0" indent="0">
              <a:spcBef>
                <a:spcPts val="2500"/>
              </a:spcBef>
              <a:buNone/>
            </a:pPr>
            <a:r>
              <a:rPr lang="en-US" sz="1400" b="1"/>
              <a:t>User Authentication Methods</a:t>
            </a:r>
          </a:p>
          <a:p>
            <a:pPr marL="0" lvl="1" indent="0">
              <a:buNone/>
            </a:pPr>
            <a:r>
              <a:rPr lang="en-US" sz="1400"/>
              <a:t>Various methods exist for user authentication, including password-based systems, biometrics, and multi-factor authentication for enhanced security.</a:t>
            </a:r>
          </a:p>
          <a:p>
            <a:pPr marL="0" indent="0">
              <a:spcBef>
                <a:spcPts val="2500"/>
              </a:spcBef>
              <a:buNone/>
            </a:pPr>
            <a:r>
              <a:rPr lang="en-US" sz="1400" b="1"/>
              <a:t>Biometric Authentication</a:t>
            </a:r>
          </a:p>
          <a:p>
            <a:pPr marL="0" lvl="1" indent="0">
              <a:buNone/>
            </a:pPr>
            <a:r>
              <a:rPr lang="en-US" sz="1400"/>
              <a:t>Biometric authentication uses unique biological traits, like fingerprints or facial recognition, to verify user identity.</a:t>
            </a:r>
          </a:p>
          <a:p>
            <a:pPr marL="0" indent="0">
              <a:spcBef>
                <a:spcPts val="2500"/>
              </a:spcBef>
              <a:buNone/>
            </a:pPr>
            <a:r>
              <a:rPr lang="en-US" sz="1400" b="1"/>
              <a:t>Multi-Factor Authentication</a:t>
            </a:r>
          </a:p>
          <a:p>
            <a:pPr marL="0" lvl="1" indent="0">
              <a:buNone/>
            </a:pPr>
            <a:r>
              <a:rPr lang="en-US" sz="1400"/>
              <a:t>Multi-factor authentication enhances security by requiring two or more verification methods from different categories of credentials.</a:t>
            </a:r>
          </a:p>
          <a:p>
            <a:pPr marL="0" indent="0">
              <a:spcBef>
                <a:spcPts val="2500"/>
              </a:spcBef>
              <a:buNone/>
            </a:pPr>
            <a:r>
              <a:rPr lang="en-US" sz="1400" b="1"/>
              <a:t>Authorization Mechanisms</a:t>
            </a:r>
          </a:p>
          <a:p>
            <a:pPr marL="0" lvl="1" indent="0">
              <a:buNone/>
            </a:pPr>
            <a:r>
              <a:rPr lang="en-US" sz="1400"/>
              <a:t>Authorization mechanisms determine user permissions, managing access rights based on roles within the application.</a:t>
            </a:r>
          </a:p>
        </p:txBody>
      </p:sp>
      <p:sp>
        <p:nvSpPr>
          <p:cNvPr id="18" name="Rectangle 17">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467258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68069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People Search">
            <a:extLst>
              <a:ext uri="{FF2B5EF4-FFF2-40B4-BE49-F238E27FC236}">
                <a16:creationId xmlns:a16="http://schemas.microsoft.com/office/drawing/2014/main" id="{B204ECDC-F9CA-4417-8A9B-25EAB706BE2D}"/>
              </a:ext>
            </a:extLst>
          </p:cNvPr>
          <p:cNvPicPr>
            <a:picLocks noGrp="1" noChangeAspect="1"/>
          </p:cNvPicPr>
          <p:nvPr>
            <p:ph sz="half" idx="1"/>
          </p:nvPr>
        </p:nvPicPr>
        <p:blipFill>
          <a:blip r:embed="rId3"/>
          <a:srcRect l="38903" r="14498" b="1"/>
          <a:stretch/>
        </p:blipFill>
        <p:spPr>
          <a:xfrm>
            <a:off x="7586236" y="508090"/>
            <a:ext cx="4081805" cy="5846990"/>
          </a:xfrm>
          <a:prstGeom prst="rect">
            <a:avLst/>
          </a:prstGeom>
        </p:spPr>
      </p:pic>
      <p:sp>
        <p:nvSpPr>
          <p:cNvPr id="2" name="Title 1">
            <a:extLst>
              <a:ext uri="{FF2B5EF4-FFF2-40B4-BE49-F238E27FC236}">
                <a16:creationId xmlns:a16="http://schemas.microsoft.com/office/drawing/2014/main" id="{D1A90093-EF67-DD4B-CD62-A227086E7D71}"/>
              </a:ext>
            </a:extLst>
          </p:cNvPr>
          <p:cNvSpPr>
            <a:spLocks noGrp="1"/>
          </p:cNvSpPr>
          <p:nvPr>
            <p:ph type="title"/>
          </p:nvPr>
        </p:nvSpPr>
        <p:spPr>
          <a:xfrm>
            <a:off x="517870" y="976159"/>
            <a:ext cx="6301185" cy="1463040"/>
          </a:xfrm>
        </p:spPr>
        <p:txBody>
          <a:bodyPr vert="horz" lIns="91440" tIns="45720" rIns="91440" bIns="45720" rtlCol="0" anchor="t">
            <a:normAutofit/>
          </a:bodyPr>
          <a:lstStyle/>
          <a:p>
            <a:pPr>
              <a:lnSpc>
                <a:spcPct val="90000"/>
              </a:lnSpc>
            </a:pPr>
            <a:r>
              <a:rPr lang="en-US" sz="3700"/>
              <a:t>Roles and Access Controls for Different User Types</a:t>
            </a:r>
          </a:p>
        </p:txBody>
      </p:sp>
      <p:sp>
        <p:nvSpPr>
          <p:cNvPr id="4" name="Content Placeholder 3">
            <a:extLst>
              <a:ext uri="{FF2B5EF4-FFF2-40B4-BE49-F238E27FC236}">
                <a16:creationId xmlns:a16="http://schemas.microsoft.com/office/drawing/2014/main" id="{A5D473E4-F1C0-719C-2141-4EBDE609C14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17869" y="2577872"/>
            <a:ext cx="6282982" cy="3767328"/>
          </a:xfrm>
        </p:spPr>
        <p:txBody>
          <a:bodyPr>
            <a:normAutofit/>
          </a:bodyPr>
          <a:lstStyle/>
          <a:p>
            <a:pPr marL="0" indent="0">
              <a:spcBef>
                <a:spcPts val="2500"/>
              </a:spcBef>
              <a:buNone/>
            </a:pPr>
            <a:r>
              <a:rPr lang="en-US" sz="1400" b="1"/>
              <a:t>Importance of User Roles</a:t>
            </a:r>
          </a:p>
          <a:p>
            <a:pPr marL="0" lvl="1" indent="0">
              <a:buNone/>
            </a:pPr>
            <a:r>
              <a:rPr lang="en-US" sz="1400"/>
              <a:t>Defining user roles is crucial to ensure that users have the proper permissions to access application features securely.</a:t>
            </a:r>
          </a:p>
          <a:p>
            <a:pPr marL="0" indent="0">
              <a:spcBef>
                <a:spcPts val="2500"/>
              </a:spcBef>
              <a:buNone/>
            </a:pPr>
            <a:r>
              <a:rPr lang="en-US" sz="1400" b="1"/>
              <a:t>Access Control Implementation</a:t>
            </a:r>
          </a:p>
          <a:p>
            <a:pPr marL="0" lvl="1" indent="0">
              <a:buNone/>
            </a:pPr>
            <a:r>
              <a:rPr lang="en-US" sz="1400"/>
              <a:t>Implementing access controls helps protect sensitive data by restricting users based on their roles and responsibilities.</a:t>
            </a:r>
          </a:p>
          <a:p>
            <a:pPr marL="0" indent="0">
              <a:spcBef>
                <a:spcPts val="2500"/>
              </a:spcBef>
              <a:buNone/>
            </a:pPr>
            <a:r>
              <a:rPr lang="en-US" sz="1400" b="1"/>
              <a:t>User Types and Permissions</a:t>
            </a:r>
          </a:p>
          <a:p>
            <a:pPr marL="0" lvl="1" indent="0">
              <a:buNone/>
            </a:pPr>
            <a:r>
              <a:rPr lang="en-US" sz="1400"/>
              <a:t>Different user types, such as administrators and regular users, require tailored permissions to perform their tasks effectively.</a:t>
            </a:r>
          </a:p>
        </p:txBody>
      </p:sp>
      <p:sp>
        <p:nvSpPr>
          <p:cNvPr id="18" name="Rectangle 17">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28298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87530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26A2EE1A-4ED8-BB8A-A0CC-AD5BB2B9048B}"/>
              </a:ext>
            </a:extLst>
          </p:cNvPr>
          <p:cNvSpPr>
            <a:spLocks noGrp="1"/>
          </p:cNvSpPr>
          <p:nvPr>
            <p:ph type="ctrTitle"/>
          </p:nvPr>
        </p:nvSpPr>
        <p:spPr>
          <a:xfrm>
            <a:off x="521208" y="1211766"/>
            <a:ext cx="7237052" cy="4727988"/>
          </a:xfrm>
        </p:spPr>
        <p:txBody>
          <a:bodyPr anchor="b">
            <a:normAutofit/>
          </a:bodyPr>
          <a:lstStyle/>
          <a:p>
            <a:r>
              <a:rPr lang="en-US" sz="7400"/>
              <a:t>Compliance and Security</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265572715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Customer survey feedback emoji clipboard">
            <a:extLst>
              <a:ext uri="{FF2B5EF4-FFF2-40B4-BE49-F238E27FC236}">
                <a16:creationId xmlns:a16="http://schemas.microsoft.com/office/drawing/2014/main" id="{DCF52E6F-C857-4F05-8293-4E3EE3AF0215}"/>
              </a:ext>
            </a:extLst>
          </p:cNvPr>
          <p:cNvPicPr>
            <a:picLocks noGrp="1" noChangeAspect="1"/>
          </p:cNvPicPr>
          <p:nvPr>
            <p:ph sz="half" idx="1"/>
          </p:nvPr>
        </p:nvPicPr>
        <p:blipFill>
          <a:blip r:embed="rId3"/>
          <a:srcRect l="13582" r="14100" b="1"/>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41A57543-90F7-CC13-2856-B2D774274C02}"/>
              </a:ext>
            </a:extLst>
          </p:cNvPr>
          <p:cNvSpPr>
            <a:spLocks noGrp="1"/>
          </p:cNvSpPr>
          <p:nvPr>
            <p:ph type="title"/>
          </p:nvPr>
        </p:nvSpPr>
        <p:spPr>
          <a:xfrm>
            <a:off x="5438762" y="976160"/>
            <a:ext cx="6232310" cy="1463040"/>
          </a:xfrm>
        </p:spPr>
        <p:txBody>
          <a:bodyPr vert="horz" lIns="91440" tIns="45720" rIns="91440" bIns="45720" rtlCol="0" anchor="t">
            <a:normAutofit/>
          </a:bodyPr>
          <a:lstStyle/>
          <a:p>
            <a:r>
              <a:rPr lang="en-US" sz="4400"/>
              <a:t>Specific Compliance Requirements</a:t>
            </a:r>
          </a:p>
        </p:txBody>
      </p:sp>
      <p:sp>
        <p:nvSpPr>
          <p:cNvPr id="4" name="Content Placeholder 3">
            <a:extLst>
              <a:ext uri="{FF2B5EF4-FFF2-40B4-BE49-F238E27FC236}">
                <a16:creationId xmlns:a16="http://schemas.microsoft.com/office/drawing/2014/main" id="{8B61B814-857A-915F-0ED7-CC0D501F049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8775" y="2577871"/>
            <a:ext cx="6232310" cy="3768137"/>
          </a:xfrm>
        </p:spPr>
        <p:txBody>
          <a:bodyPr>
            <a:normAutofit/>
          </a:bodyPr>
          <a:lstStyle/>
          <a:p>
            <a:pPr marL="0" indent="0">
              <a:spcBef>
                <a:spcPts val="2500"/>
              </a:spcBef>
              <a:buNone/>
            </a:pPr>
            <a:r>
              <a:rPr lang="en-US" sz="1400" b="1"/>
              <a:t>GDPR Compliance</a:t>
            </a:r>
          </a:p>
          <a:p>
            <a:pPr marL="0" lvl="1" indent="0">
              <a:buNone/>
            </a:pPr>
            <a:r>
              <a:rPr lang="en-US" sz="1400"/>
              <a:t>The General Data Protection Regulation (GDPR) mandates strict data protection and privacy for individuals in the European Union.</a:t>
            </a:r>
          </a:p>
          <a:p>
            <a:pPr marL="0" indent="0">
              <a:spcBef>
                <a:spcPts val="2500"/>
              </a:spcBef>
              <a:buNone/>
            </a:pPr>
            <a:r>
              <a:rPr lang="en-US" sz="1400" b="1"/>
              <a:t>HIPAA Regulations</a:t>
            </a:r>
          </a:p>
          <a:p>
            <a:pPr marL="0" lvl="1" indent="0">
              <a:buNone/>
            </a:pPr>
            <a:r>
              <a:rPr lang="en-US" sz="1400"/>
              <a:t>The Health Insurance Portability and Accountability Act (HIPAA) establishes standards for the protection of health information in the healthcare industry.</a:t>
            </a:r>
          </a:p>
          <a:p>
            <a:pPr marL="0" indent="0">
              <a:spcBef>
                <a:spcPts val="2500"/>
              </a:spcBef>
              <a:buNone/>
            </a:pPr>
            <a:r>
              <a:rPr lang="en-US" sz="1400" b="1"/>
              <a:t>Importance of Compliance</a:t>
            </a:r>
          </a:p>
          <a:p>
            <a:pPr marL="0" lvl="1" indent="0">
              <a:buNone/>
            </a:pPr>
            <a:r>
              <a:rPr lang="en-US" sz="1400"/>
              <a:t>Meeting compliance requirements is crucial for legal protection and maintaining trust with clients and customers in any industry.</a:t>
            </a:r>
          </a:p>
        </p:txBody>
      </p:sp>
      <p:sp>
        <p:nvSpPr>
          <p:cNvPr id="18" name="Freeform: Shape 17">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662477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Conceptual image representing digital software VPN computing technology">
            <a:extLst>
              <a:ext uri="{FF2B5EF4-FFF2-40B4-BE49-F238E27FC236}">
                <a16:creationId xmlns:a16="http://schemas.microsoft.com/office/drawing/2014/main" id="{71506B7C-B06D-4F80-B2E4-40248350189C}"/>
              </a:ext>
            </a:extLst>
          </p:cNvPr>
          <p:cNvPicPr>
            <a:picLocks noGrp="1" noChangeAspect="1"/>
          </p:cNvPicPr>
          <p:nvPr>
            <p:ph sz="half" idx="1"/>
          </p:nvPr>
        </p:nvPicPr>
        <p:blipFill>
          <a:blip r:embed="rId3"/>
          <a:srcRect l="30253" r="-1" b="-1"/>
          <a:stretch/>
        </p:blipFill>
        <p:spPr>
          <a:xfrm>
            <a:off x="517867" y="2577661"/>
            <a:ext cx="4672584" cy="3768343"/>
          </a:xfrm>
          <a:prstGeom prst="rect">
            <a:avLst/>
          </a:prstGeom>
        </p:spPr>
      </p:pic>
      <p:sp>
        <p:nvSpPr>
          <p:cNvPr id="2" name="Title 1">
            <a:extLst>
              <a:ext uri="{FF2B5EF4-FFF2-40B4-BE49-F238E27FC236}">
                <a16:creationId xmlns:a16="http://schemas.microsoft.com/office/drawing/2014/main" id="{D07827C4-EE1D-2CA9-0A9F-753AC6ACBA2A}"/>
              </a:ext>
            </a:extLst>
          </p:cNvPr>
          <p:cNvSpPr>
            <a:spLocks noGrp="1"/>
          </p:cNvSpPr>
          <p:nvPr>
            <p:ph type="title"/>
          </p:nvPr>
        </p:nvSpPr>
        <p:spPr>
          <a:xfrm>
            <a:off x="517867" y="976160"/>
            <a:ext cx="4809314" cy="1447163"/>
          </a:xfrm>
        </p:spPr>
        <p:txBody>
          <a:bodyPr vert="horz" lIns="91440" tIns="45720" rIns="91440" bIns="45720" rtlCol="0" anchor="t">
            <a:normAutofit/>
          </a:bodyPr>
          <a:lstStyle/>
          <a:p>
            <a:pPr>
              <a:lnSpc>
                <a:spcPct val="90000"/>
              </a:lnSpc>
            </a:pPr>
            <a:r>
              <a:rPr lang="en-US" sz="3100"/>
              <a:t>Necessary Security Measures and Certifications</a:t>
            </a:r>
          </a:p>
        </p:txBody>
      </p:sp>
      <p:sp>
        <p:nvSpPr>
          <p:cNvPr id="4" name="Content Placeholder 3">
            <a:extLst>
              <a:ext uri="{FF2B5EF4-FFF2-40B4-BE49-F238E27FC236}">
                <a16:creationId xmlns:a16="http://schemas.microsoft.com/office/drawing/2014/main" id="{9E799A0E-3630-600D-84D3-50CAEC8069B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842000" y="1033272"/>
            <a:ext cx="5832133" cy="5312732"/>
          </a:xfrm>
        </p:spPr>
        <p:txBody>
          <a:bodyPr>
            <a:normAutofit/>
          </a:bodyPr>
          <a:lstStyle/>
          <a:p>
            <a:pPr marL="0" indent="0">
              <a:spcBef>
                <a:spcPts val="2500"/>
              </a:spcBef>
              <a:buNone/>
            </a:pPr>
            <a:r>
              <a:rPr lang="en-US" sz="1400" b="1"/>
              <a:t>Importance of Encryption</a:t>
            </a:r>
          </a:p>
          <a:p>
            <a:pPr marL="0" lvl="1" indent="0">
              <a:buNone/>
            </a:pPr>
            <a:r>
              <a:rPr lang="en-US" sz="1400"/>
              <a:t>Encryption is a crucial security measure that protects sensitive data from unauthorized access during transmission and storage.</a:t>
            </a:r>
          </a:p>
          <a:p>
            <a:pPr marL="0" indent="0">
              <a:spcBef>
                <a:spcPts val="2500"/>
              </a:spcBef>
              <a:buNone/>
            </a:pPr>
            <a:r>
              <a:rPr lang="en-US" sz="1400" b="1"/>
              <a:t>Role of Firewalls</a:t>
            </a:r>
          </a:p>
          <a:p>
            <a:pPr marL="0" lvl="1" indent="0">
              <a:buNone/>
            </a:pPr>
            <a:r>
              <a:rPr lang="en-US" sz="1400"/>
              <a:t>Firewalls act as barriers to block unauthorized access and monitor incoming and outgoing network traffic, ensuring data security.</a:t>
            </a:r>
          </a:p>
          <a:p>
            <a:pPr marL="0" indent="0">
              <a:spcBef>
                <a:spcPts val="2500"/>
              </a:spcBef>
              <a:buNone/>
            </a:pPr>
            <a:r>
              <a:rPr lang="en-US" sz="1400" b="1"/>
              <a:t>Regular Security Audits</a:t>
            </a:r>
          </a:p>
          <a:p>
            <a:pPr marL="0" lvl="1" indent="0">
              <a:buNone/>
            </a:pPr>
            <a:r>
              <a:rPr lang="en-US" sz="1400"/>
              <a:t>Conducting regular security audits helps identify vulnerabilities and ensures compliance with security protocols and best practices.</a:t>
            </a:r>
          </a:p>
          <a:p>
            <a:pPr marL="0" indent="0">
              <a:spcBef>
                <a:spcPts val="2500"/>
              </a:spcBef>
              <a:buNone/>
            </a:pPr>
            <a:r>
              <a:rPr lang="en-US" sz="1400" b="1"/>
              <a:t>ISO 27001 Certification</a:t>
            </a:r>
          </a:p>
          <a:p>
            <a:pPr marL="0" lvl="1" indent="0">
              <a:buNone/>
            </a:pPr>
            <a:r>
              <a:rPr lang="en-US" sz="1400"/>
              <a:t>ISO 27001 certification showcases an organization's commitment to maintaining and improving information security management systems.</a:t>
            </a:r>
          </a:p>
        </p:txBody>
      </p:sp>
      <p:sp>
        <p:nvSpPr>
          <p:cNvPr id="18" name="Rectangle 17">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467258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3349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0A7BE3AD-DA72-0495-4903-9A0A79DDB60F}"/>
              </a:ext>
            </a:extLst>
          </p:cNvPr>
          <p:cNvSpPr>
            <a:spLocks noGrp="1"/>
          </p:cNvSpPr>
          <p:nvPr>
            <p:ph type="ctrTitle"/>
          </p:nvPr>
        </p:nvSpPr>
        <p:spPr>
          <a:xfrm>
            <a:off x="521208" y="1211766"/>
            <a:ext cx="7237052" cy="4727988"/>
          </a:xfrm>
        </p:spPr>
        <p:txBody>
          <a:bodyPr anchor="b">
            <a:normAutofit/>
          </a:bodyPr>
          <a:lstStyle/>
          <a:p>
            <a:r>
              <a:rPr lang="en-US" sz="7400"/>
              <a:t>Technology Stack Preferences</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220183347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GestaltVTI">
  <a:themeElements>
    <a:clrScheme name="Custom 86">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TotalTime>
  <Words>2306</Words>
  <Application>Microsoft Office PowerPoint</Application>
  <PresentationFormat>Widescreen</PresentationFormat>
  <Paragraphs>216</Paragraphs>
  <Slides>30</Slides>
  <Notes>30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Aptos</vt:lpstr>
      <vt:lpstr>Arial</vt:lpstr>
      <vt:lpstr>Bierstadt</vt:lpstr>
      <vt:lpstr>GestaltVTI</vt:lpstr>
      <vt:lpstr>Essential Information Gathering for Client-Specific Application Design</vt:lpstr>
      <vt:lpstr>Agenda Items</vt:lpstr>
      <vt:lpstr>User Authentication and Authorization</vt:lpstr>
      <vt:lpstr>Types of Authentication and Authorization Mechanisms</vt:lpstr>
      <vt:lpstr>Roles and Access Controls for Different User Types</vt:lpstr>
      <vt:lpstr>Compliance and Security</vt:lpstr>
      <vt:lpstr>Specific Compliance Requirements</vt:lpstr>
      <vt:lpstr>Necessary Security Measures and Certifications</vt:lpstr>
      <vt:lpstr>Technology Stack Preferences</vt:lpstr>
      <vt:lpstr>Preferred Technology Stack for Frontend, Backend, and Database</vt:lpstr>
      <vt:lpstr>Integration with Existing Systems or Tools</vt:lpstr>
      <vt:lpstr>User Experience and Interface</vt:lpstr>
      <vt:lpstr>Requirements and Preferences for UI/UX</vt:lpstr>
      <vt:lpstr>Support for Multiple Languages and Localization</vt:lpstr>
      <vt:lpstr>Performance and Scalability</vt:lpstr>
      <vt:lpstr>Performance Benchmarks and Expectations</vt:lpstr>
      <vt:lpstr>Handling Peak Usage Periods</vt:lpstr>
      <vt:lpstr>Deployment and DevOps</vt:lpstr>
      <vt:lpstr>Deployment Methods (Cloud-Based, On-Premises, Hybrid)</vt:lpstr>
      <vt:lpstr>CI/CD Requirements</vt:lpstr>
      <vt:lpstr>Third-Party Integrations and APIs</vt:lpstr>
      <vt:lpstr>Integration with Third-Party Services or APIs</vt:lpstr>
      <vt:lpstr>Requirements for Custom APIs or Data Feeds</vt:lpstr>
      <vt:lpstr>Monitoring and Maintenance</vt:lpstr>
      <vt:lpstr>Expectations for Monitoring, Logging, and Alerting</vt:lpstr>
      <vt:lpstr>Frequency of Updates and Maintenance</vt:lpstr>
      <vt:lpstr>Analytics and Reporting</vt:lpstr>
      <vt:lpstr>Built-In Analytics or Reporting Features</vt:lpstr>
      <vt:lpstr>Valuable Insights and Data Tracking</vt:lpstr>
      <vt:lpstr>Conclusion</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Quraishi, Wajahath M</dc:creator>
  <cp:lastModifiedBy>Quraishi, Wajahath M</cp:lastModifiedBy>
  <cp:revision>1</cp:revision>
  <dcterms:created xsi:type="dcterms:W3CDTF">2025-02-20T15:55:21Z</dcterms:created>
  <dcterms:modified xsi:type="dcterms:W3CDTF">2025-02-20T16:03:13Z</dcterms:modified>
</cp:coreProperties>
</file>

<file path=docProps/thumbnail.jpeg>
</file>